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3" r:id="rId1"/>
  </p:sldMasterIdLst>
  <p:notesMasterIdLst>
    <p:notesMasterId r:id="rId15"/>
  </p:notesMasterIdLst>
  <p:sldIdLst>
    <p:sldId id="256" r:id="rId2"/>
    <p:sldId id="257" r:id="rId3"/>
    <p:sldId id="258" r:id="rId4"/>
    <p:sldId id="268" r:id="rId5"/>
    <p:sldId id="259" r:id="rId6"/>
    <p:sldId id="264" r:id="rId7"/>
    <p:sldId id="262" r:id="rId8"/>
    <p:sldId id="260" r:id="rId9"/>
    <p:sldId id="269" r:id="rId10"/>
    <p:sldId id="266" r:id="rId11"/>
    <p:sldId id="263" r:id="rId12"/>
    <p:sldId id="267" r:id="rId13"/>
    <p:sldId id="261"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oukhna Wade" initials="SW" lastIdx="3" clrIdx="0">
    <p:extLst>
      <p:ext uri="{19B8F6BF-5375-455C-9EA6-DF929625EA0E}">
        <p15:presenceInfo xmlns:p15="http://schemas.microsoft.com/office/powerpoint/2012/main" userId="S::sawade@my365.bellevue.edu::86de0ca8-1a59-4e0c-b84e-d3a42b852bea"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80653" autoAdjust="0"/>
  </p:normalViewPr>
  <p:slideViewPr>
    <p:cSldViewPr snapToGrid="0">
      <p:cViewPr varScale="1">
        <p:scale>
          <a:sx n="86" d="100"/>
          <a:sy n="86" d="100"/>
        </p:scale>
        <p:origin x="562" y="53"/>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commentAuthors" Target="commentAuthors.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2F1F542-E4AF-4BED-9154-04B0BEB72195}" type="datetimeFigureOut">
              <a:rPr lang="en-US" smtClean="0"/>
              <a:t>10/25/2020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A2C920C-36CA-4BB4-BF9D-092B58A7DC91}" type="slidenum">
              <a:rPr lang="en-US" smtClean="0"/>
              <a:t>‹#›</a:t>
            </a:fld>
            <a:endParaRPr lang="en-US" dirty="0"/>
          </a:p>
        </p:txBody>
      </p:sp>
    </p:spTree>
    <p:extLst>
      <p:ext uri="{BB962C8B-B14F-4D97-AF65-F5344CB8AC3E}">
        <p14:creationId xmlns:p14="http://schemas.microsoft.com/office/powerpoint/2010/main" val="12023754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2C920C-36CA-4BB4-BF9D-092B58A7DC91}" type="slidenum">
              <a:rPr lang="en-US" smtClean="0"/>
              <a:t>2</a:t>
            </a:fld>
            <a:endParaRPr lang="en-US" dirty="0"/>
          </a:p>
        </p:txBody>
      </p:sp>
    </p:spTree>
    <p:extLst>
      <p:ext uri="{BB962C8B-B14F-4D97-AF65-F5344CB8AC3E}">
        <p14:creationId xmlns:p14="http://schemas.microsoft.com/office/powerpoint/2010/main" val="7764978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2C920C-36CA-4BB4-BF9D-092B58A7DC91}" type="slidenum">
              <a:rPr lang="en-US" smtClean="0"/>
              <a:t>13</a:t>
            </a:fld>
            <a:endParaRPr lang="en-US" dirty="0"/>
          </a:p>
        </p:txBody>
      </p:sp>
    </p:spTree>
    <p:extLst>
      <p:ext uri="{BB962C8B-B14F-4D97-AF65-F5344CB8AC3E}">
        <p14:creationId xmlns:p14="http://schemas.microsoft.com/office/powerpoint/2010/main" val="26022602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2C920C-36CA-4BB4-BF9D-092B58A7DC91}" type="slidenum">
              <a:rPr lang="en-US" smtClean="0"/>
              <a:t>3</a:t>
            </a:fld>
            <a:endParaRPr lang="en-US" dirty="0"/>
          </a:p>
        </p:txBody>
      </p:sp>
    </p:spTree>
    <p:extLst>
      <p:ext uri="{BB962C8B-B14F-4D97-AF65-F5344CB8AC3E}">
        <p14:creationId xmlns:p14="http://schemas.microsoft.com/office/powerpoint/2010/main" val="28667956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kumimoji="0" lang="en-US" sz="2800" b="0" i="0" u="none" strike="noStrike" kern="1200" cap="none" spc="0" normalizeH="0" baseline="0" noProof="0" dirty="0">
              <a:ln>
                <a:noFill/>
              </a:ln>
              <a:solidFill>
                <a:srgbClr val="000000"/>
              </a:solidFill>
              <a:effectLst/>
              <a:uLnTx/>
              <a:uFillTx/>
              <a:latin typeface="Times New Roman" panose="02020603050405020304" pitchFamily="18" charset="0"/>
              <a:ea typeface="Calibri" panose="020F0502020204030204" pitchFamily="34" charset="0"/>
              <a:cs typeface="+mn-cs"/>
            </a:endParaRPr>
          </a:p>
          <a:p>
            <a:endParaRPr kumimoji="0" lang="en-US" sz="2800" b="0" i="0" u="none" strike="noStrike" kern="1200" cap="none" spc="0" normalizeH="0" baseline="0" noProof="0" dirty="0">
              <a:ln>
                <a:noFill/>
              </a:ln>
              <a:solidFill>
                <a:srgbClr val="000000"/>
              </a:solidFill>
              <a:effectLst/>
              <a:uLnTx/>
              <a:uFillTx/>
              <a:latin typeface="Times New Roman" panose="02020603050405020304" pitchFamily="18" charset="0"/>
              <a:ea typeface="Calibri" panose="020F0502020204030204" pitchFamily="34" charset="0"/>
              <a:cs typeface="+mn-cs"/>
            </a:endParaRPr>
          </a:p>
          <a:p>
            <a:r>
              <a:rPr lang="en-US" sz="1800" dirty="0">
                <a:effectLst/>
                <a:latin typeface="Times New Roman" panose="02020603050405020304" pitchFamily="18" charset="0"/>
                <a:ea typeface="Calibri" panose="020F0502020204030204" pitchFamily="34" charset="0"/>
              </a:rPr>
              <a:t>visualization's purpose is the communication of data. Visualization transforms from the invisible to the visible. In this section, we use different variables to determine their correlation</a:t>
            </a:r>
            <a:endParaRPr kumimoji="0" lang="en-US" sz="2800" b="0" i="0" u="none" strike="noStrike" kern="1200" cap="none" spc="0" normalizeH="0" baseline="0" noProof="0" dirty="0">
              <a:ln>
                <a:noFill/>
              </a:ln>
              <a:solidFill>
                <a:srgbClr val="000000"/>
              </a:solidFill>
              <a:effectLst/>
              <a:uLnTx/>
              <a:uFillTx/>
              <a:latin typeface="Times New Roman" panose="02020603050405020304" pitchFamily="18" charset="0"/>
              <a:ea typeface="Calibri" panose="020F0502020204030204" pitchFamily="34" charset="0"/>
              <a:cs typeface="+mn-cs"/>
            </a:endParaRPr>
          </a:p>
          <a:p>
            <a:r>
              <a:rPr kumimoji="0" lang="en-US" sz="2800" b="0" i="0" u="none" strike="noStrike" kern="1200" cap="none" spc="0" normalizeH="0" baseline="0" noProof="0" dirty="0">
                <a:ln>
                  <a:noFill/>
                </a:ln>
                <a:solidFill>
                  <a:srgbClr val="000000"/>
                </a:solidFill>
                <a:effectLst/>
                <a:uLnTx/>
                <a:uFillTx/>
                <a:latin typeface="Times New Roman" panose="02020603050405020304" pitchFamily="18" charset="0"/>
                <a:ea typeface="Calibri" panose="020F0502020204030204" pitchFamily="34" charset="0"/>
                <a:cs typeface="+mn-cs"/>
              </a:rPr>
              <a:t>Data cleansing may be performed interactively with data wrangling tools, or as batch processing through scripting. First, I load my dataset using Pandas to check for missing or null values. For instance, you can find in the below line that the dataset is cleaned. So, there is no need to clean it again. In the following example I used Pandas to determine if there are any missing values in the</a:t>
            </a:r>
            <a:endParaRPr lang="en-US" dirty="0"/>
          </a:p>
        </p:txBody>
      </p:sp>
      <p:sp>
        <p:nvSpPr>
          <p:cNvPr id="4" name="Slide Number Placeholder 3"/>
          <p:cNvSpPr>
            <a:spLocks noGrp="1"/>
          </p:cNvSpPr>
          <p:nvPr>
            <p:ph type="sldNum" sz="quarter" idx="5"/>
          </p:nvPr>
        </p:nvSpPr>
        <p:spPr/>
        <p:txBody>
          <a:bodyPr/>
          <a:lstStyle/>
          <a:p>
            <a:fld id="{4A2C920C-36CA-4BB4-BF9D-092B58A7DC91}" type="slidenum">
              <a:rPr lang="en-US" smtClean="0"/>
              <a:t>5</a:t>
            </a:fld>
            <a:endParaRPr lang="en-US" dirty="0"/>
          </a:p>
        </p:txBody>
      </p:sp>
    </p:spTree>
    <p:extLst>
      <p:ext uri="{BB962C8B-B14F-4D97-AF65-F5344CB8AC3E}">
        <p14:creationId xmlns:p14="http://schemas.microsoft.com/office/powerpoint/2010/main" val="37321496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fld id="{4A2C920C-36CA-4BB4-BF9D-092B58A7DC91}" type="slidenum">
              <a:rPr lang="en-US" smtClean="0"/>
              <a:t>6</a:t>
            </a:fld>
            <a:endParaRPr lang="en-US" dirty="0"/>
          </a:p>
        </p:txBody>
      </p:sp>
    </p:spTree>
    <p:extLst>
      <p:ext uri="{BB962C8B-B14F-4D97-AF65-F5344CB8AC3E}">
        <p14:creationId xmlns:p14="http://schemas.microsoft.com/office/powerpoint/2010/main" val="16164930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Note: overall Rank or  happiness Rank</a:t>
            </a:r>
          </a:p>
        </p:txBody>
      </p:sp>
      <p:sp>
        <p:nvSpPr>
          <p:cNvPr id="4" name="Slide Number Placeholder 3"/>
          <p:cNvSpPr>
            <a:spLocks noGrp="1"/>
          </p:cNvSpPr>
          <p:nvPr>
            <p:ph type="sldNum" sz="quarter" idx="5"/>
          </p:nvPr>
        </p:nvSpPr>
        <p:spPr/>
        <p:txBody>
          <a:bodyPr/>
          <a:lstStyle/>
          <a:p>
            <a:fld id="{4A2C920C-36CA-4BB4-BF9D-092B58A7DC91}" type="slidenum">
              <a:rPr lang="en-US" smtClean="0"/>
              <a:t>7</a:t>
            </a:fld>
            <a:endParaRPr lang="en-US" dirty="0"/>
          </a:p>
        </p:txBody>
      </p:sp>
    </p:spTree>
    <p:extLst>
      <p:ext uri="{BB962C8B-B14F-4D97-AF65-F5344CB8AC3E}">
        <p14:creationId xmlns:p14="http://schemas.microsoft.com/office/powerpoint/2010/main" val="1668638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*Preparing the data</a:t>
            </a:r>
          </a:p>
          <a:p>
            <a:r>
              <a:rPr lang="en-US" dirty="0"/>
              <a:t>*Training the model</a:t>
            </a:r>
          </a:p>
          <a:p>
            <a:r>
              <a:rPr lang="en-US" dirty="0"/>
              <a:t>*Predicting and accuracy check</a:t>
            </a:r>
          </a:p>
          <a:p>
            <a:r>
              <a:rPr lang="en-US" dirty="0"/>
              <a:t>*Happiness dataset prediction</a:t>
            </a:r>
          </a:p>
          <a:p>
            <a:r>
              <a:rPr lang="en-US" dirty="0"/>
              <a:t>*visualize the original and predicted data</a:t>
            </a:r>
          </a:p>
          <a:p>
            <a:r>
              <a:rPr lang="en-US" dirty="0"/>
              <a:t>*calculate the root mean squared error: RMS or MSE</a:t>
            </a:r>
          </a:p>
        </p:txBody>
      </p:sp>
      <p:sp>
        <p:nvSpPr>
          <p:cNvPr id="4" name="Slide Number Placeholder 3"/>
          <p:cNvSpPr>
            <a:spLocks noGrp="1"/>
          </p:cNvSpPr>
          <p:nvPr>
            <p:ph type="sldNum" sz="quarter" idx="5"/>
          </p:nvPr>
        </p:nvSpPr>
        <p:spPr/>
        <p:txBody>
          <a:bodyPr/>
          <a:lstStyle/>
          <a:p>
            <a:fld id="{4A2C920C-36CA-4BB4-BF9D-092B58A7DC91}" type="slidenum">
              <a:rPr lang="en-US" smtClean="0"/>
              <a:t>8</a:t>
            </a:fld>
            <a:endParaRPr lang="en-US" dirty="0"/>
          </a:p>
        </p:txBody>
      </p:sp>
    </p:spTree>
    <p:extLst>
      <p:ext uri="{BB962C8B-B14F-4D97-AF65-F5344CB8AC3E}">
        <p14:creationId xmlns:p14="http://schemas.microsoft.com/office/powerpoint/2010/main" val="1936152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2C920C-36CA-4BB4-BF9D-092B58A7DC91}" type="slidenum">
              <a:rPr lang="en-US" smtClean="0"/>
              <a:t>9</a:t>
            </a:fld>
            <a:endParaRPr lang="en-US" dirty="0"/>
          </a:p>
        </p:txBody>
      </p:sp>
    </p:spTree>
    <p:extLst>
      <p:ext uri="{BB962C8B-B14F-4D97-AF65-F5344CB8AC3E}">
        <p14:creationId xmlns:p14="http://schemas.microsoft.com/office/powerpoint/2010/main" val="9490358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above result shows that there is a positive correlation. This indicates that when the predictor variable increases, the response variable will also increase.</a:t>
            </a:r>
          </a:p>
        </p:txBody>
      </p:sp>
      <p:sp>
        <p:nvSpPr>
          <p:cNvPr id="4" name="Slide Number Placeholder 3"/>
          <p:cNvSpPr>
            <a:spLocks noGrp="1"/>
          </p:cNvSpPr>
          <p:nvPr>
            <p:ph type="sldNum" sz="quarter" idx="5"/>
          </p:nvPr>
        </p:nvSpPr>
        <p:spPr/>
        <p:txBody>
          <a:bodyPr/>
          <a:lstStyle/>
          <a:p>
            <a:fld id="{4A2C920C-36CA-4BB4-BF9D-092B58A7DC91}" type="slidenum">
              <a:rPr lang="en-US" smtClean="0"/>
              <a:t>10</a:t>
            </a:fld>
            <a:endParaRPr lang="en-US" dirty="0"/>
          </a:p>
        </p:txBody>
      </p:sp>
    </p:spTree>
    <p:extLst>
      <p:ext uri="{BB962C8B-B14F-4D97-AF65-F5344CB8AC3E}">
        <p14:creationId xmlns:p14="http://schemas.microsoft.com/office/powerpoint/2010/main" val="676209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https://worldhappiness.report/ed/2017</a:t>
            </a:r>
          </a:p>
        </p:txBody>
      </p:sp>
      <p:sp>
        <p:nvSpPr>
          <p:cNvPr id="4" name="Slide Number Placeholder 3"/>
          <p:cNvSpPr>
            <a:spLocks noGrp="1"/>
          </p:cNvSpPr>
          <p:nvPr>
            <p:ph type="sldNum" sz="quarter" idx="5"/>
          </p:nvPr>
        </p:nvSpPr>
        <p:spPr/>
        <p:txBody>
          <a:bodyPr/>
          <a:lstStyle/>
          <a:p>
            <a:fld id="{4A2C920C-36CA-4BB4-BF9D-092B58A7DC91}" type="slidenum">
              <a:rPr lang="en-US" smtClean="0"/>
              <a:t>12</a:t>
            </a:fld>
            <a:endParaRPr lang="en-US" dirty="0"/>
          </a:p>
        </p:txBody>
      </p:sp>
    </p:spTree>
    <p:extLst>
      <p:ext uri="{BB962C8B-B14F-4D97-AF65-F5344CB8AC3E}">
        <p14:creationId xmlns:p14="http://schemas.microsoft.com/office/powerpoint/2010/main" val="40745038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524000" y="1122363"/>
            <a:ext cx="9144000" cy="2387600"/>
          </a:xfrm>
        </p:spPr>
        <p:txBody>
          <a:bodyPr anchor="b"/>
          <a:lstStyle>
            <a:lvl1pPr algn="l">
              <a:defRPr sz="6000" b="1" i="0" cap="all" baseline="0"/>
            </a:lvl1pPr>
          </a:lstStyle>
          <a:p>
            <a:r>
              <a:rPr lang="en-US"/>
              <a:t>Click to edit Master title style</a:t>
            </a:r>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1524000" y="3602038"/>
            <a:ext cx="9144000" cy="1655762"/>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CE66DA5-7751-4D3D-B753-58DF3B418763}"/>
              </a:ext>
            </a:extLst>
          </p:cNvPr>
          <p:cNvSpPr>
            <a:spLocks noGrp="1"/>
          </p:cNvSpPr>
          <p:nvPr>
            <p:ph type="dt" sz="half" idx="10"/>
          </p:nvPr>
        </p:nvSpPr>
        <p:spPr/>
        <p:txBody>
          <a:bodyPr/>
          <a:lstStyle/>
          <a:p>
            <a:fld id="{6A4B53A7-3209-46A6-9454-F38EAC8F11E7}" type="datetimeFigureOut">
              <a:rPr lang="en-US" smtClean="0"/>
              <a:t>10/25/2020</a:t>
            </a:fld>
            <a:endParaRPr lang="en-US" dirty="0"/>
          </a:p>
        </p:txBody>
      </p:sp>
      <p:sp>
        <p:nvSpPr>
          <p:cNvPr id="5" name="Footer Placeholder 4">
            <a:extLst>
              <a:ext uri="{FF2B5EF4-FFF2-40B4-BE49-F238E27FC236}">
                <a16:creationId xmlns:a16="http://schemas.microsoft.com/office/drawing/2014/main" id="{7F8C2A2A-62DB-40C0-8AE7-CB9B98649BB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401EAA4-F44C-4C1F-B8E3-1A3005300F50}"/>
              </a:ext>
            </a:extLst>
          </p:cNvPr>
          <p:cNvSpPr>
            <a:spLocks noGrp="1"/>
          </p:cNvSpPr>
          <p:nvPr>
            <p:ph type="sldNum" sz="quarter" idx="12"/>
          </p:nvPr>
        </p:nvSpPr>
        <p:spPr/>
        <p:txBody>
          <a:bodyPr/>
          <a:lstStyle/>
          <a:p>
            <a:fld id="{27CE633F-9882-4A5C-83A2-1109D0C73261}" type="slidenum">
              <a:rPr lang="en-US" smtClean="0"/>
              <a:t>‹#›</a:t>
            </a:fld>
            <a:endParaRPr lang="en-US" dirty="0"/>
          </a:p>
        </p:txBody>
      </p:sp>
      <p:cxnSp>
        <p:nvCxnSpPr>
          <p:cNvPr id="11" name="Straight Connector 10">
            <a:extLst>
              <a:ext uri="{FF2B5EF4-FFF2-40B4-BE49-F238E27FC236}">
                <a16:creationId xmlns:a16="http://schemas.microsoft.com/office/drawing/2014/main" id="{D1B787A8-0D67-4B7E-9B48-86BD906AB6B5}"/>
              </a:ext>
            </a:extLst>
          </p:cNvPr>
          <p:cNvCxnSpPr>
            <a:cxnSpLocks/>
          </p:cNvCxnSpPr>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239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AD429-654B-4F0E-94E9-6FEF8EC67EF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68D60B2-06F5-4567-BE1F-BBA5270537B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216F6F2-8269-4B80-8EE3-81FEE0F9DFA6}"/>
              </a:ext>
            </a:extLst>
          </p:cNvPr>
          <p:cNvSpPr>
            <a:spLocks noGrp="1"/>
          </p:cNvSpPr>
          <p:nvPr>
            <p:ph type="dt" sz="half" idx="10"/>
          </p:nvPr>
        </p:nvSpPr>
        <p:spPr/>
        <p:txBody>
          <a:bodyPr/>
          <a:lstStyle/>
          <a:p>
            <a:fld id="{6A4B53A7-3209-46A6-9454-F38EAC8F11E7}" type="datetimeFigureOut">
              <a:rPr lang="en-US" smtClean="0"/>
              <a:t>10/25/2020</a:t>
            </a:fld>
            <a:endParaRPr lang="en-US" dirty="0"/>
          </a:p>
        </p:txBody>
      </p:sp>
      <p:sp>
        <p:nvSpPr>
          <p:cNvPr id="5" name="Footer Placeholder 4">
            <a:extLst>
              <a:ext uri="{FF2B5EF4-FFF2-40B4-BE49-F238E27FC236}">
                <a16:creationId xmlns:a16="http://schemas.microsoft.com/office/drawing/2014/main" id="{56BC86E4-3EDE-4EB4-B1A3-A1198AADD17D}"/>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41752B0-ACEC-49EF-8131-FCF35BC5CD35}"/>
              </a:ext>
            </a:extLst>
          </p:cNvPr>
          <p:cNvSpPr>
            <a:spLocks noGrp="1"/>
          </p:cNvSpPr>
          <p:nvPr>
            <p:ph type="sldNum" sz="quarter" idx="12"/>
          </p:nvPr>
        </p:nvSpPr>
        <p:spPr/>
        <p:txBody>
          <a:bodyPr/>
          <a:lstStyle/>
          <a:p>
            <a:fld id="{27CE633F-9882-4A5C-83A2-1109D0C73261}" type="slidenum">
              <a:rPr lang="en-US" smtClean="0"/>
              <a:t>‹#›</a:t>
            </a:fld>
            <a:endParaRPr lang="en-US" dirty="0"/>
          </a:p>
        </p:txBody>
      </p:sp>
      <p:cxnSp>
        <p:nvCxnSpPr>
          <p:cNvPr id="7" name="Straight Connector 6">
            <a:extLst>
              <a:ext uri="{FF2B5EF4-FFF2-40B4-BE49-F238E27FC236}">
                <a16:creationId xmlns:a16="http://schemas.microsoft.com/office/drawing/2014/main" id="{1A0462E3-375D-4E76-8886-69E06985D069}"/>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08652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423B094-F480-477B-901C-7181F88C076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D052089-A920-4E52-98DC-8A5DC7B0ACC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4A074FE-F1B4-421F-A66E-FA351C8F99E9}"/>
              </a:ext>
            </a:extLst>
          </p:cNvPr>
          <p:cNvSpPr>
            <a:spLocks noGrp="1"/>
          </p:cNvSpPr>
          <p:nvPr>
            <p:ph type="dt" sz="half" idx="10"/>
          </p:nvPr>
        </p:nvSpPr>
        <p:spPr/>
        <p:txBody>
          <a:bodyPr/>
          <a:lstStyle/>
          <a:p>
            <a:fld id="{6A4B53A7-3209-46A6-9454-F38EAC8F11E7}" type="datetimeFigureOut">
              <a:rPr lang="en-US" smtClean="0"/>
              <a:t>10/25/2020</a:t>
            </a:fld>
            <a:endParaRPr lang="en-US" dirty="0"/>
          </a:p>
        </p:txBody>
      </p:sp>
      <p:sp>
        <p:nvSpPr>
          <p:cNvPr id="5" name="Footer Placeholder 4">
            <a:extLst>
              <a:ext uri="{FF2B5EF4-FFF2-40B4-BE49-F238E27FC236}">
                <a16:creationId xmlns:a16="http://schemas.microsoft.com/office/drawing/2014/main" id="{34D764BA-3AB2-45FD-ABCB-975B3FDDF27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36FB3FEF-8252-49FD-82F2-3E5FABC65F9A}"/>
              </a:ext>
            </a:extLst>
          </p:cNvPr>
          <p:cNvSpPr>
            <a:spLocks noGrp="1"/>
          </p:cNvSpPr>
          <p:nvPr>
            <p:ph type="sldNum" sz="quarter" idx="12"/>
          </p:nvPr>
        </p:nvSpPr>
        <p:spPr/>
        <p:txBody>
          <a:bodyPr/>
          <a:lstStyle/>
          <a:p>
            <a:fld id="{27CE633F-9882-4A5C-83A2-1109D0C73261}" type="slidenum">
              <a:rPr lang="en-US" smtClean="0"/>
              <a:t>‹#›</a:t>
            </a:fld>
            <a:endParaRPr lang="en-US" dirty="0"/>
          </a:p>
        </p:txBody>
      </p:sp>
      <p:cxnSp>
        <p:nvCxnSpPr>
          <p:cNvPr id="7" name="Straight Connector 6">
            <a:extLst>
              <a:ext uri="{FF2B5EF4-FFF2-40B4-BE49-F238E27FC236}">
                <a16:creationId xmlns:a16="http://schemas.microsoft.com/office/drawing/2014/main" id="{0AEB5C65-83BB-4EBD-AD22-EDA8489D0F5D}"/>
              </a:ext>
            </a:extLst>
          </p:cNvPr>
          <p:cNvCxnSpPr>
            <a:cxnSpLocks/>
          </p:cNvCxnSpPr>
          <p:nvPr/>
        </p:nvCxnSpPr>
        <p:spPr>
          <a:xfrm flipV="1">
            <a:off x="8313" y="261865"/>
            <a:ext cx="11353802" cy="1"/>
          </a:xfrm>
          <a:prstGeom prst="line">
            <a:avLst/>
          </a:prstGeom>
          <a:ln w="25400" cap="sq">
            <a:gradFill flip="none" rotWithShape="1">
              <a:gsLst>
                <a:gs pos="0">
                  <a:schemeClr val="accent2"/>
                </a:gs>
                <a:gs pos="100000">
                  <a:schemeClr val="accent4"/>
                </a:gs>
              </a:gsLst>
              <a:lin ang="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9121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6CF8C-1EA0-4E47-AC60-CAC3B80A3C5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97BB2D-4E2C-4490-A2A3-4B68BCC5D2F9}"/>
              </a:ext>
            </a:extLst>
          </p:cNvPr>
          <p:cNvSpPr>
            <a:spLocks noGrp="1"/>
          </p:cNvSpPr>
          <p:nvPr>
            <p:ph type="dt" sz="half" idx="10"/>
          </p:nvPr>
        </p:nvSpPr>
        <p:spPr/>
        <p:txBody>
          <a:bodyPr/>
          <a:lstStyle/>
          <a:p>
            <a:fld id="{6A4B53A7-3209-46A6-9454-F38EAC8F11E7}" type="datetimeFigureOut">
              <a:rPr lang="en-US" smtClean="0"/>
              <a:t>10/25/2020</a:t>
            </a:fld>
            <a:endParaRPr lang="en-US" dirty="0"/>
          </a:p>
        </p:txBody>
      </p:sp>
      <p:sp>
        <p:nvSpPr>
          <p:cNvPr id="5" name="Footer Placeholder 4">
            <a:extLst>
              <a:ext uri="{FF2B5EF4-FFF2-40B4-BE49-F238E27FC236}">
                <a16:creationId xmlns:a16="http://schemas.microsoft.com/office/drawing/2014/main" id="{6140F15D-DD72-46D5-BF0F-F5064710700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p>
            <a:fld id="{27CE633F-9882-4A5C-83A2-1109D0C73261}" type="slidenum">
              <a:rPr lang="en-US" smtClean="0"/>
              <a:t>‹#›</a:t>
            </a:fld>
            <a:endParaRPr lang="en-US" dirty="0"/>
          </a:p>
        </p:txBody>
      </p:sp>
      <p:cxnSp>
        <p:nvCxnSpPr>
          <p:cNvPr id="7" name="Straight Connector 6">
            <a:extLst>
              <a:ext uri="{FF2B5EF4-FFF2-40B4-BE49-F238E27FC236}">
                <a16:creationId xmlns:a16="http://schemas.microsoft.com/office/drawing/2014/main" id="{5C05CAAB-DBA2-4548-AD5F-01BB97FBB207}"/>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85618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FC2D1-D3FE-4B37-8740-57444421FDBF}"/>
              </a:ext>
            </a:extLst>
          </p:cNvPr>
          <p:cNvSpPr>
            <a:spLocks noGrp="1"/>
          </p:cNvSpPr>
          <p:nvPr>
            <p:ph type="title"/>
          </p:nvPr>
        </p:nvSpPr>
        <p:spPr>
          <a:xfrm>
            <a:off x="831850" y="1709738"/>
            <a:ext cx="10515600" cy="2852737"/>
          </a:xfrm>
        </p:spPr>
        <p:txBody>
          <a:bodyPr anchor="b"/>
          <a:lstStyle>
            <a:lvl1pPr>
              <a:defRPr sz="6000" b="1" i="0" cap="all" baseline="0"/>
            </a:lvl1pPr>
          </a:lstStyle>
          <a:p>
            <a:r>
              <a:rPr lang="en-US"/>
              <a:t>Click to edit Master title style</a:t>
            </a:r>
          </a:p>
        </p:txBody>
      </p:sp>
      <p:sp>
        <p:nvSpPr>
          <p:cNvPr id="3" name="Text Placeholder 2">
            <a:extLst>
              <a:ext uri="{FF2B5EF4-FFF2-40B4-BE49-F238E27FC236}">
                <a16:creationId xmlns:a16="http://schemas.microsoft.com/office/drawing/2014/main" id="{BA5AF550-086C-426E-A374-85DB3957017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9A58988-AD39-4AE9-8E6A-0907F0BE2673}"/>
              </a:ext>
            </a:extLst>
          </p:cNvPr>
          <p:cNvSpPr>
            <a:spLocks noGrp="1"/>
          </p:cNvSpPr>
          <p:nvPr>
            <p:ph type="dt" sz="half" idx="10"/>
          </p:nvPr>
        </p:nvSpPr>
        <p:spPr/>
        <p:txBody>
          <a:bodyPr/>
          <a:lstStyle/>
          <a:p>
            <a:fld id="{6A4B53A7-3209-46A6-9454-F38EAC8F11E7}" type="datetimeFigureOut">
              <a:rPr lang="en-US" smtClean="0"/>
              <a:t>10/25/2020</a:t>
            </a:fld>
            <a:endParaRPr lang="en-US" dirty="0"/>
          </a:p>
        </p:txBody>
      </p:sp>
      <p:sp>
        <p:nvSpPr>
          <p:cNvPr id="5" name="Footer Placeholder 4">
            <a:extLst>
              <a:ext uri="{FF2B5EF4-FFF2-40B4-BE49-F238E27FC236}">
                <a16:creationId xmlns:a16="http://schemas.microsoft.com/office/drawing/2014/main" id="{1D366319-82EE-408E-819F-8F8E6DBA7A5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F21C8A6-777F-496D-8620-AE52BFC33FC4}"/>
              </a:ext>
            </a:extLst>
          </p:cNvPr>
          <p:cNvSpPr>
            <a:spLocks noGrp="1"/>
          </p:cNvSpPr>
          <p:nvPr>
            <p:ph type="sldNum" sz="quarter" idx="12"/>
          </p:nvPr>
        </p:nvSpPr>
        <p:spPr/>
        <p:txBody>
          <a:bodyPr/>
          <a:lstStyle/>
          <a:p>
            <a:fld id="{27CE633F-9882-4A5C-83A2-1109D0C73261}" type="slidenum">
              <a:rPr lang="en-US" smtClean="0"/>
              <a:t>‹#›</a:t>
            </a:fld>
            <a:endParaRPr lang="en-US" dirty="0"/>
          </a:p>
        </p:txBody>
      </p:sp>
      <p:cxnSp>
        <p:nvCxnSpPr>
          <p:cNvPr id="9" name="Straight Connector 8">
            <a:extLst>
              <a:ext uri="{FF2B5EF4-FFF2-40B4-BE49-F238E27FC236}">
                <a16:creationId xmlns:a16="http://schemas.microsoft.com/office/drawing/2014/main" id="{C031F83B-57A8-4533-981C-D1FFAD2B6B6F}"/>
              </a:ext>
            </a:extLst>
          </p:cNvPr>
          <p:cNvCxnSpPr>
            <a:cxnSpLocks/>
          </p:cNvCxnSpPr>
          <p:nvPr/>
        </p:nvCxnSpPr>
        <p:spPr>
          <a:xfrm>
            <a:off x="715890" y="1701425"/>
            <a:ext cx="0" cy="5148262"/>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162360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57166-6921-4546-BA2C-99E464681F4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95B9122-6371-4049-B57A-33DED7DA2F7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A14555D-0753-4312-A26B-2338813F9BB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3D8FDCB-69DA-4A8F-8B91-5CFF77897C27}"/>
              </a:ext>
            </a:extLst>
          </p:cNvPr>
          <p:cNvSpPr>
            <a:spLocks noGrp="1"/>
          </p:cNvSpPr>
          <p:nvPr>
            <p:ph type="dt" sz="half" idx="10"/>
          </p:nvPr>
        </p:nvSpPr>
        <p:spPr/>
        <p:txBody>
          <a:bodyPr/>
          <a:lstStyle/>
          <a:p>
            <a:fld id="{6A4B53A7-3209-46A6-9454-F38EAC8F11E7}" type="datetimeFigureOut">
              <a:rPr lang="en-US" smtClean="0"/>
              <a:t>10/25/2020</a:t>
            </a:fld>
            <a:endParaRPr lang="en-US" dirty="0"/>
          </a:p>
        </p:txBody>
      </p:sp>
      <p:sp>
        <p:nvSpPr>
          <p:cNvPr id="6" name="Footer Placeholder 5">
            <a:extLst>
              <a:ext uri="{FF2B5EF4-FFF2-40B4-BE49-F238E27FC236}">
                <a16:creationId xmlns:a16="http://schemas.microsoft.com/office/drawing/2014/main" id="{91AC8C07-E0D3-4464-AE3C-25730D75C8E6}"/>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5C2596A6-734E-4AE0-BFB8-3089137BF8E8}"/>
              </a:ext>
            </a:extLst>
          </p:cNvPr>
          <p:cNvSpPr>
            <a:spLocks noGrp="1"/>
          </p:cNvSpPr>
          <p:nvPr>
            <p:ph type="sldNum" sz="quarter" idx="12"/>
          </p:nvPr>
        </p:nvSpPr>
        <p:spPr/>
        <p:txBody>
          <a:bodyPr/>
          <a:lstStyle/>
          <a:p>
            <a:fld id="{27CE633F-9882-4A5C-83A2-1109D0C73261}" type="slidenum">
              <a:rPr lang="en-US" smtClean="0"/>
              <a:t>‹#›</a:t>
            </a:fld>
            <a:endParaRPr lang="en-US" dirty="0"/>
          </a:p>
        </p:txBody>
      </p:sp>
      <p:cxnSp>
        <p:nvCxnSpPr>
          <p:cNvPr id="8" name="Straight Connector 7">
            <a:extLst>
              <a:ext uri="{FF2B5EF4-FFF2-40B4-BE49-F238E27FC236}">
                <a16:creationId xmlns:a16="http://schemas.microsoft.com/office/drawing/2014/main" id="{3FB7E8F4-3FB3-45AB-A381-9093CA95AAE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87785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057AE-3B3B-4261-B912-BF9EB9A58C3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2A2D237-A706-4712-90CA-B04517CBBE0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DE39CA1-2B6D-427E-9688-9093D5865CB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3D53357-616B-47F4-944B-F979FE96635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D7EA593-3036-4FB5-94B4-D9431DF0487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86B3EF2-2C04-480F-A570-14E520DD00DE}"/>
              </a:ext>
            </a:extLst>
          </p:cNvPr>
          <p:cNvSpPr>
            <a:spLocks noGrp="1"/>
          </p:cNvSpPr>
          <p:nvPr>
            <p:ph type="dt" sz="half" idx="10"/>
          </p:nvPr>
        </p:nvSpPr>
        <p:spPr/>
        <p:txBody>
          <a:bodyPr/>
          <a:lstStyle/>
          <a:p>
            <a:fld id="{6A4B53A7-3209-46A6-9454-F38EAC8F11E7}" type="datetimeFigureOut">
              <a:rPr lang="en-US" smtClean="0"/>
              <a:t>10/25/2020</a:t>
            </a:fld>
            <a:endParaRPr lang="en-US" dirty="0"/>
          </a:p>
        </p:txBody>
      </p:sp>
      <p:sp>
        <p:nvSpPr>
          <p:cNvPr id="8" name="Footer Placeholder 7">
            <a:extLst>
              <a:ext uri="{FF2B5EF4-FFF2-40B4-BE49-F238E27FC236}">
                <a16:creationId xmlns:a16="http://schemas.microsoft.com/office/drawing/2014/main" id="{1CF5783E-3073-4F4D-8B9C-C5B18DDA5A35}"/>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F1A75FE3-6719-4790-AA00-251BC2A6E5AF}"/>
              </a:ext>
            </a:extLst>
          </p:cNvPr>
          <p:cNvSpPr>
            <a:spLocks noGrp="1"/>
          </p:cNvSpPr>
          <p:nvPr>
            <p:ph type="sldNum" sz="quarter" idx="12"/>
          </p:nvPr>
        </p:nvSpPr>
        <p:spPr/>
        <p:txBody>
          <a:bodyPr/>
          <a:lstStyle/>
          <a:p>
            <a:fld id="{27CE633F-9882-4A5C-83A2-1109D0C73261}" type="slidenum">
              <a:rPr lang="en-US" smtClean="0"/>
              <a:t>‹#›</a:t>
            </a:fld>
            <a:endParaRPr lang="en-US" dirty="0"/>
          </a:p>
        </p:txBody>
      </p:sp>
      <p:cxnSp>
        <p:nvCxnSpPr>
          <p:cNvPr id="10" name="Straight Connector 9">
            <a:extLst>
              <a:ext uri="{FF2B5EF4-FFF2-40B4-BE49-F238E27FC236}">
                <a16:creationId xmlns:a16="http://schemas.microsoft.com/office/drawing/2014/main" id="{160F34ED-DA60-4CC2-B735-B0EC5D9FEA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69639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9F227-D21C-48B3-828A-6BFA9585E82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DF1DFFF-E5C5-43DF-B71C-7270DB97372C}"/>
              </a:ext>
            </a:extLst>
          </p:cNvPr>
          <p:cNvSpPr>
            <a:spLocks noGrp="1"/>
          </p:cNvSpPr>
          <p:nvPr>
            <p:ph type="dt" sz="half" idx="10"/>
          </p:nvPr>
        </p:nvSpPr>
        <p:spPr/>
        <p:txBody>
          <a:bodyPr/>
          <a:lstStyle/>
          <a:p>
            <a:fld id="{6A4B53A7-3209-46A6-9454-F38EAC8F11E7}" type="datetimeFigureOut">
              <a:rPr lang="en-US" smtClean="0"/>
              <a:t>10/25/2020</a:t>
            </a:fld>
            <a:endParaRPr lang="en-US" dirty="0"/>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p:txBody>
          <a:bodyPr/>
          <a:lstStyle/>
          <a:p>
            <a:fld id="{27CE633F-9882-4A5C-83A2-1109D0C73261}" type="slidenum">
              <a:rPr lang="en-US" smtClean="0"/>
              <a:t>‹#›</a:t>
            </a:fld>
            <a:endParaRPr lang="en-US" dirty="0"/>
          </a:p>
        </p:txBody>
      </p:sp>
      <p:cxnSp>
        <p:nvCxnSpPr>
          <p:cNvPr id="6" name="Straight Connector 5">
            <a:extLst>
              <a:ext uri="{FF2B5EF4-FFF2-40B4-BE49-F238E27FC236}">
                <a16:creationId xmlns:a16="http://schemas.microsoft.com/office/drawing/2014/main" id="{57596AF9-469C-436D-B7D2-77952EF1825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28015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DFF36D6-399B-43E3-84DD-9FC5119ECCE9}"/>
              </a:ext>
            </a:extLst>
          </p:cNvPr>
          <p:cNvSpPr>
            <a:spLocks noGrp="1"/>
          </p:cNvSpPr>
          <p:nvPr>
            <p:ph type="dt" sz="half" idx="10"/>
          </p:nvPr>
        </p:nvSpPr>
        <p:spPr/>
        <p:txBody>
          <a:bodyPr/>
          <a:lstStyle/>
          <a:p>
            <a:fld id="{6A4B53A7-3209-46A6-9454-F38EAC8F11E7}" type="datetimeFigureOut">
              <a:rPr lang="en-US" smtClean="0"/>
              <a:t>10/25/2020</a:t>
            </a:fld>
            <a:endParaRPr lang="en-US" dirty="0"/>
          </a:p>
        </p:txBody>
      </p:sp>
      <p:sp>
        <p:nvSpPr>
          <p:cNvPr id="3" name="Footer Placeholder 2">
            <a:extLst>
              <a:ext uri="{FF2B5EF4-FFF2-40B4-BE49-F238E27FC236}">
                <a16:creationId xmlns:a16="http://schemas.microsoft.com/office/drawing/2014/main" id="{50234AB7-3B85-4028-A500-5A1BDBF45C56}"/>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AC1F40F0-9909-442F-BBA4-409D061ED027}"/>
              </a:ext>
            </a:extLst>
          </p:cNvPr>
          <p:cNvSpPr>
            <a:spLocks noGrp="1"/>
          </p:cNvSpPr>
          <p:nvPr>
            <p:ph type="sldNum" sz="quarter" idx="12"/>
          </p:nvPr>
        </p:nvSpPr>
        <p:spPr/>
        <p:txBody>
          <a:bodyPr/>
          <a:lstStyle/>
          <a:p>
            <a:fld id="{27CE633F-9882-4A5C-83A2-1109D0C73261}" type="slidenum">
              <a:rPr lang="en-US" smtClean="0"/>
              <a:t>‹#›</a:t>
            </a:fld>
            <a:endParaRPr lang="en-US" dirty="0"/>
          </a:p>
        </p:txBody>
      </p:sp>
      <p:cxnSp>
        <p:nvCxnSpPr>
          <p:cNvPr id="5" name="Straight Connector 4">
            <a:extLst>
              <a:ext uri="{FF2B5EF4-FFF2-40B4-BE49-F238E27FC236}">
                <a16:creationId xmlns:a16="http://schemas.microsoft.com/office/drawing/2014/main" id="{353C1207-D1C8-49E3-8837-E2B89D366FA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92225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0F214-646F-4D81-AD12-65628EC987D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EF71768-C3FA-49EF-99EF-06E6C3B2846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2DA6F24-ED6C-4D12-A9D6-EE37FBD686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8E6AACE-FAFB-4934-8E3C-AB5B216353D8}"/>
              </a:ext>
            </a:extLst>
          </p:cNvPr>
          <p:cNvSpPr>
            <a:spLocks noGrp="1"/>
          </p:cNvSpPr>
          <p:nvPr>
            <p:ph type="dt" sz="half" idx="10"/>
          </p:nvPr>
        </p:nvSpPr>
        <p:spPr/>
        <p:txBody>
          <a:bodyPr/>
          <a:lstStyle/>
          <a:p>
            <a:fld id="{6A4B53A7-3209-46A6-9454-F38EAC8F11E7}" type="datetimeFigureOut">
              <a:rPr lang="en-US" smtClean="0"/>
              <a:t>10/25/2020</a:t>
            </a:fld>
            <a:endParaRPr lang="en-US" dirty="0"/>
          </a:p>
        </p:txBody>
      </p:sp>
      <p:sp>
        <p:nvSpPr>
          <p:cNvPr id="6" name="Footer Placeholder 5">
            <a:extLst>
              <a:ext uri="{FF2B5EF4-FFF2-40B4-BE49-F238E27FC236}">
                <a16:creationId xmlns:a16="http://schemas.microsoft.com/office/drawing/2014/main" id="{181533EA-D0F8-4C79-8721-F190DE2D2DC0}"/>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A059BAC9-F101-4394-BBA4-3D21A3497126}"/>
              </a:ext>
            </a:extLst>
          </p:cNvPr>
          <p:cNvSpPr>
            <a:spLocks noGrp="1"/>
          </p:cNvSpPr>
          <p:nvPr>
            <p:ph type="sldNum" sz="quarter" idx="12"/>
          </p:nvPr>
        </p:nvSpPr>
        <p:spPr/>
        <p:txBody>
          <a:bodyPr/>
          <a:lstStyle/>
          <a:p>
            <a:fld id="{27CE633F-9882-4A5C-83A2-1109D0C73261}" type="slidenum">
              <a:rPr lang="en-US" smtClean="0"/>
              <a:t>‹#›</a:t>
            </a:fld>
            <a:endParaRPr lang="en-US" dirty="0"/>
          </a:p>
        </p:txBody>
      </p:sp>
      <p:cxnSp>
        <p:nvCxnSpPr>
          <p:cNvPr id="8" name="Straight Connector 7">
            <a:extLst>
              <a:ext uri="{FF2B5EF4-FFF2-40B4-BE49-F238E27FC236}">
                <a16:creationId xmlns:a16="http://schemas.microsoft.com/office/drawing/2014/main" id="{0F3A79C9-7EDC-44F6-AC48-5DD98A7695AD}"/>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156880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CB71F-B6C2-4866-BC97-304F78816E4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55ED73B-8413-478D-80D7-B78B69763B6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a:extLst>
              <a:ext uri="{FF2B5EF4-FFF2-40B4-BE49-F238E27FC236}">
                <a16:creationId xmlns:a16="http://schemas.microsoft.com/office/drawing/2014/main" id="{91BDF226-1B94-4D2D-98B3-7B932FB17DA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00C4E9A-CA29-4CCD-ACFA-B29F80FBA163}"/>
              </a:ext>
            </a:extLst>
          </p:cNvPr>
          <p:cNvSpPr>
            <a:spLocks noGrp="1"/>
          </p:cNvSpPr>
          <p:nvPr>
            <p:ph type="dt" sz="half" idx="10"/>
          </p:nvPr>
        </p:nvSpPr>
        <p:spPr/>
        <p:txBody>
          <a:bodyPr/>
          <a:lstStyle/>
          <a:p>
            <a:fld id="{6A4B53A7-3209-46A6-9454-F38EAC8F11E7}" type="datetimeFigureOut">
              <a:rPr lang="en-US" smtClean="0"/>
              <a:t>10/25/2020</a:t>
            </a:fld>
            <a:endParaRPr lang="en-US" dirty="0"/>
          </a:p>
        </p:txBody>
      </p:sp>
      <p:sp>
        <p:nvSpPr>
          <p:cNvPr id="6" name="Footer Placeholder 5">
            <a:extLst>
              <a:ext uri="{FF2B5EF4-FFF2-40B4-BE49-F238E27FC236}">
                <a16:creationId xmlns:a16="http://schemas.microsoft.com/office/drawing/2014/main" id="{71A5B7BE-3F1B-4FF3-B1D7-6E39B99D07BD}"/>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142F18F1-E27E-470E-AE13-4755DEE63A32}"/>
              </a:ext>
            </a:extLst>
          </p:cNvPr>
          <p:cNvSpPr>
            <a:spLocks noGrp="1"/>
          </p:cNvSpPr>
          <p:nvPr>
            <p:ph type="sldNum" sz="quarter" idx="12"/>
          </p:nvPr>
        </p:nvSpPr>
        <p:spPr/>
        <p:txBody>
          <a:bodyPr/>
          <a:lstStyle/>
          <a:p>
            <a:fld id="{27CE633F-9882-4A5C-83A2-1109D0C73261}" type="slidenum">
              <a:rPr lang="en-US" smtClean="0"/>
              <a:t>‹#›</a:t>
            </a:fld>
            <a:endParaRPr lang="en-US" dirty="0"/>
          </a:p>
        </p:txBody>
      </p:sp>
      <p:cxnSp>
        <p:nvCxnSpPr>
          <p:cNvPr id="8" name="Straight Connector 7">
            <a:extLst>
              <a:ext uri="{FF2B5EF4-FFF2-40B4-BE49-F238E27FC236}">
                <a16:creationId xmlns:a16="http://schemas.microsoft.com/office/drawing/2014/main" id="{00F08750-B7F2-4119-B151-68DE774813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637933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FDA4224-F4E4-47A4-ACF7-2317493908A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1679907-DC49-4B86-A34C-C97DBC26A93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5DBC8A0-34FC-4B6E-B42B-A721267D89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1" i="0" cap="all" spc="100" baseline="0">
                <a:solidFill>
                  <a:schemeClr val="tx1">
                    <a:tint val="75000"/>
                  </a:schemeClr>
                </a:solidFill>
              </a:defRPr>
            </a:lvl1pPr>
          </a:lstStyle>
          <a:p>
            <a:fld id="{6A4B53A7-3209-46A6-9454-F38EAC8F11E7}" type="datetimeFigureOut">
              <a:rPr lang="en-US" smtClean="0"/>
              <a:pPr/>
              <a:t>10/25/2020</a:t>
            </a:fld>
            <a:endParaRPr lang="en-US" dirty="0"/>
          </a:p>
        </p:txBody>
      </p:sp>
      <p:sp>
        <p:nvSpPr>
          <p:cNvPr id="5" name="Footer Placeholder 4">
            <a:extLst>
              <a:ext uri="{FF2B5EF4-FFF2-40B4-BE49-F238E27FC236}">
                <a16:creationId xmlns:a16="http://schemas.microsoft.com/office/drawing/2014/main" id="{609AC0B6-4CC4-4E41-8A4D-F62E17F2857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F6C0E9BD-90BD-46AE-8A0D-06796ADB760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1" i="0" cap="all" spc="100" baseline="0">
                <a:solidFill>
                  <a:schemeClr val="tx1">
                    <a:tint val="75000"/>
                  </a:schemeClr>
                </a:solidFill>
              </a:defRPr>
            </a:lvl1pPr>
          </a:lstStyle>
          <a:p>
            <a:fld id="{27CE633F-9882-4A5C-83A2-1109D0C73261}" type="slidenum">
              <a:rPr lang="en-US" smtClean="0"/>
              <a:pPr/>
              <a:t>‹#›</a:t>
            </a:fld>
            <a:endParaRPr lang="en-US" dirty="0"/>
          </a:p>
        </p:txBody>
      </p:sp>
    </p:spTree>
    <p:extLst>
      <p:ext uri="{BB962C8B-B14F-4D97-AF65-F5344CB8AC3E}">
        <p14:creationId xmlns:p14="http://schemas.microsoft.com/office/powerpoint/2010/main" val="250601110"/>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72"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1.xml"/><Relationship Id="rId7" Type="http://schemas.openxmlformats.org/officeDocument/2006/relationships/image" Target="../media/image4.sv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3.png"/><Relationship Id="rId11" Type="http://schemas.openxmlformats.org/officeDocument/2006/relationships/image" Target="../media/image8.png"/><Relationship Id="rId5" Type="http://schemas.openxmlformats.org/officeDocument/2006/relationships/image" Target="../media/image2.svg"/><Relationship Id="rId10" Type="http://schemas.openxmlformats.org/officeDocument/2006/relationships/image" Target="../media/image7.jpeg"/><Relationship Id="rId4" Type="http://schemas.openxmlformats.org/officeDocument/2006/relationships/image" Target="../media/image1.png"/><Relationship Id="rId9" Type="http://schemas.openxmlformats.org/officeDocument/2006/relationships/image" Target="../media/image6.sv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15.png"/><Relationship Id="rId5" Type="http://schemas.openxmlformats.org/officeDocument/2006/relationships/image" Target="../media/image8.png"/><Relationship Id="rId4" Type="http://schemas.openxmlformats.org/officeDocument/2006/relationships/notesSlide" Target="../notesSlides/notesSlide8.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8.png"/><Relationship Id="rId4" Type="http://schemas.openxmlformats.org/officeDocument/2006/relationships/notesSlide" Target="../notesSlides/notesSlide1.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8.png"/><Relationship Id="rId4"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8.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8.png"/><Relationship Id="rId4" Type="http://schemas.openxmlformats.org/officeDocument/2006/relationships/notesSlide" Target="../notesSlides/notesSlide3.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10.png"/><Relationship Id="rId5" Type="http://schemas.openxmlformats.org/officeDocument/2006/relationships/image" Target="../media/image8.png"/><Relationship Id="rId4"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11.png"/><Relationship Id="rId5" Type="http://schemas.openxmlformats.org/officeDocument/2006/relationships/image" Target="../media/image8.png"/><Relationship Id="rId4" Type="http://schemas.openxmlformats.org/officeDocument/2006/relationships/notesSlide" Target="../notesSlides/notesSlide5.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8.png"/><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notesSlide" Target="../notesSlides/notesSlide6.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8.png"/><Relationship Id="rId5" Type="http://schemas.openxmlformats.org/officeDocument/2006/relationships/image" Target="../media/image14.png"/><Relationship Id="rId4"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E3C5560-7A9C-489F-9148-18C5E1D0F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7E1001D-8D0C-4911-9DD1-88B1C315FE77}"/>
              </a:ext>
            </a:extLst>
          </p:cNvPr>
          <p:cNvSpPr>
            <a:spLocks noGrp="1"/>
          </p:cNvSpPr>
          <p:nvPr>
            <p:ph type="ctrTitle"/>
          </p:nvPr>
        </p:nvSpPr>
        <p:spPr>
          <a:xfrm>
            <a:off x="1301262" y="-335727"/>
            <a:ext cx="6135235" cy="2621902"/>
          </a:xfrm>
        </p:spPr>
        <p:txBody>
          <a:bodyPr>
            <a:normAutofit fontScale="90000"/>
          </a:bodyPr>
          <a:lstStyle/>
          <a:p>
            <a:br>
              <a:rPr lang="en-US" sz="5400" dirty="0">
                <a:solidFill>
                  <a:schemeClr val="bg1"/>
                </a:solidFill>
              </a:rPr>
            </a:br>
            <a:br>
              <a:rPr lang="en-US" sz="5400" dirty="0">
                <a:solidFill>
                  <a:schemeClr val="bg1"/>
                </a:solidFill>
              </a:rPr>
            </a:br>
            <a:br>
              <a:rPr lang="en-US" sz="5400" dirty="0">
                <a:solidFill>
                  <a:schemeClr val="bg1"/>
                </a:solidFill>
              </a:rPr>
            </a:br>
            <a:br>
              <a:rPr lang="en-US" sz="5400" dirty="0">
                <a:solidFill>
                  <a:schemeClr val="bg1"/>
                </a:solidFill>
              </a:rPr>
            </a:br>
            <a:br>
              <a:rPr lang="en-US" sz="5400" dirty="0">
                <a:solidFill>
                  <a:schemeClr val="bg1"/>
                </a:solidFill>
              </a:rPr>
            </a:br>
            <a:br>
              <a:rPr lang="en-US" sz="5400" dirty="0">
                <a:solidFill>
                  <a:schemeClr val="bg1"/>
                </a:solidFill>
              </a:rPr>
            </a:br>
            <a:br>
              <a:rPr lang="en-US" sz="5400" dirty="0">
                <a:solidFill>
                  <a:schemeClr val="bg1"/>
                </a:solidFill>
              </a:rPr>
            </a:br>
            <a:br>
              <a:rPr lang="en-US" sz="5400" dirty="0">
                <a:solidFill>
                  <a:schemeClr val="bg1"/>
                </a:solidFill>
              </a:rPr>
            </a:br>
            <a:br>
              <a:rPr lang="en-US" sz="5400" dirty="0">
                <a:solidFill>
                  <a:schemeClr val="bg1"/>
                </a:solidFill>
              </a:rPr>
            </a:br>
            <a:r>
              <a:rPr lang="en-US" sz="5400" dirty="0">
                <a:solidFill>
                  <a:schemeClr val="bg1"/>
                </a:solidFill>
              </a:rPr>
              <a:t> </a:t>
            </a:r>
            <a:br>
              <a:rPr lang="en-US" sz="5400" dirty="0">
                <a:solidFill>
                  <a:schemeClr val="bg1"/>
                </a:solidFill>
              </a:rPr>
            </a:br>
            <a:r>
              <a:rPr lang="en-US" sz="4000" dirty="0">
                <a:solidFill>
                  <a:schemeClr val="bg1"/>
                </a:solidFill>
              </a:rPr>
              <a:t>Project 2</a:t>
            </a:r>
            <a:br>
              <a:rPr lang="en-US" sz="4000" dirty="0">
                <a:solidFill>
                  <a:schemeClr val="bg1"/>
                </a:solidFill>
              </a:rPr>
            </a:br>
            <a:br>
              <a:rPr lang="en-US" sz="5400" dirty="0">
                <a:solidFill>
                  <a:schemeClr val="bg1"/>
                </a:solidFill>
              </a:rPr>
            </a:br>
            <a:r>
              <a:rPr lang="en-US" sz="3100" dirty="0">
                <a:solidFill>
                  <a:schemeClr val="bg1"/>
                </a:solidFill>
              </a:rPr>
              <a:t>The World Happiness 2019</a:t>
            </a:r>
            <a:br>
              <a:rPr lang="en-US" sz="4000" dirty="0">
                <a:solidFill>
                  <a:schemeClr val="bg1"/>
                </a:solidFill>
              </a:rPr>
            </a:br>
            <a:endParaRPr lang="en-US" sz="4000" dirty="0">
              <a:solidFill>
                <a:schemeClr val="bg1"/>
              </a:solidFill>
            </a:endParaRPr>
          </a:p>
        </p:txBody>
      </p:sp>
      <p:sp>
        <p:nvSpPr>
          <p:cNvPr id="3" name="Subtitle 2">
            <a:extLst>
              <a:ext uri="{FF2B5EF4-FFF2-40B4-BE49-F238E27FC236}">
                <a16:creationId xmlns:a16="http://schemas.microsoft.com/office/drawing/2014/main" id="{915A1FCE-0AC4-4C9F-B66C-4A4BFCDF0B14}"/>
              </a:ext>
            </a:extLst>
          </p:cNvPr>
          <p:cNvSpPr>
            <a:spLocks noGrp="1"/>
          </p:cNvSpPr>
          <p:nvPr>
            <p:ph type="subTitle" idx="1"/>
          </p:nvPr>
        </p:nvSpPr>
        <p:spPr>
          <a:xfrm>
            <a:off x="1578047" y="3767756"/>
            <a:ext cx="3873596" cy="1198120"/>
          </a:xfrm>
        </p:spPr>
        <p:txBody>
          <a:bodyPr>
            <a:normAutofit/>
          </a:bodyPr>
          <a:lstStyle/>
          <a:p>
            <a:r>
              <a:rPr lang="en-US" sz="2000" dirty="0">
                <a:solidFill>
                  <a:schemeClr val="bg1"/>
                </a:solidFill>
              </a:rPr>
              <a:t>By Soukhna Wade</a:t>
            </a:r>
          </a:p>
          <a:p>
            <a:r>
              <a:rPr lang="en-US" sz="2000" dirty="0">
                <a:solidFill>
                  <a:schemeClr val="bg1"/>
                </a:solidFill>
              </a:rPr>
              <a:t>Bellevue </a:t>
            </a:r>
            <a:r>
              <a:rPr lang="en-US" sz="2000" b="1" dirty="0">
                <a:solidFill>
                  <a:schemeClr val="bg1"/>
                </a:solidFill>
                <a:effectLst/>
                <a:latin typeface="Times New Roman" panose="02020603050405020304" pitchFamily="18" charset="0"/>
                <a:ea typeface="Times New Roman" panose="02020603050405020304" pitchFamily="18" charset="0"/>
              </a:rPr>
              <a:t>DSC680 </a:t>
            </a:r>
          </a:p>
          <a:p>
            <a:r>
              <a:rPr lang="en-US" sz="2000" b="1" dirty="0">
                <a:solidFill>
                  <a:schemeClr val="bg1"/>
                </a:solidFill>
                <a:effectLst/>
                <a:latin typeface="Times New Roman" panose="02020603050405020304" pitchFamily="18" charset="0"/>
                <a:ea typeface="Times New Roman" panose="02020603050405020304" pitchFamily="18" charset="0"/>
              </a:rPr>
              <a:t>Applied Data Science</a:t>
            </a:r>
            <a:endParaRPr lang="en-US" sz="2000" dirty="0">
              <a:solidFill>
                <a:schemeClr val="bg1"/>
              </a:solidFill>
            </a:endParaRPr>
          </a:p>
        </p:txBody>
      </p:sp>
      <p:sp>
        <p:nvSpPr>
          <p:cNvPr id="11" name="Graphic 13">
            <a:extLst>
              <a:ext uri="{FF2B5EF4-FFF2-40B4-BE49-F238E27FC236}">
                <a16:creationId xmlns:a16="http://schemas.microsoft.com/office/drawing/2014/main" id="{C5CB530E-515E-412C-9DF1-5F8FFBD6F3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236" y="1606411"/>
            <a:ext cx="139038" cy="139038"/>
          </a:xfrm>
          <a:custGeom>
            <a:avLst/>
            <a:gdLst>
              <a:gd name="connsiteX0" fmla="*/ 129601 w 139038"/>
              <a:gd name="connsiteY0" fmla="*/ 60082 h 139038"/>
              <a:gd name="connsiteX1" fmla="*/ 78956 w 139038"/>
              <a:gd name="connsiteY1" fmla="*/ 60082 h 139038"/>
              <a:gd name="connsiteX2" fmla="*/ 78956 w 139038"/>
              <a:gd name="connsiteY2" fmla="*/ 9437 h 139038"/>
              <a:gd name="connsiteX3" fmla="*/ 69519 w 139038"/>
              <a:gd name="connsiteY3" fmla="*/ 0 h 139038"/>
              <a:gd name="connsiteX4" fmla="*/ 60082 w 139038"/>
              <a:gd name="connsiteY4" fmla="*/ 9437 h 139038"/>
              <a:gd name="connsiteX5" fmla="*/ 60082 w 139038"/>
              <a:gd name="connsiteY5" fmla="*/ 60082 h 139038"/>
              <a:gd name="connsiteX6" fmla="*/ 9437 w 139038"/>
              <a:gd name="connsiteY6" fmla="*/ 60082 h 139038"/>
              <a:gd name="connsiteX7" fmla="*/ 0 w 139038"/>
              <a:gd name="connsiteY7" fmla="*/ 69519 h 139038"/>
              <a:gd name="connsiteX8" fmla="*/ 9437 w 139038"/>
              <a:gd name="connsiteY8" fmla="*/ 78956 h 139038"/>
              <a:gd name="connsiteX9" fmla="*/ 60082 w 139038"/>
              <a:gd name="connsiteY9" fmla="*/ 78956 h 139038"/>
              <a:gd name="connsiteX10" fmla="*/ 60082 w 139038"/>
              <a:gd name="connsiteY10" fmla="*/ 129601 h 139038"/>
              <a:gd name="connsiteX11" fmla="*/ 69519 w 139038"/>
              <a:gd name="connsiteY11" fmla="*/ 139038 h 139038"/>
              <a:gd name="connsiteX12" fmla="*/ 78956 w 139038"/>
              <a:gd name="connsiteY12" fmla="*/ 129601 h 139038"/>
              <a:gd name="connsiteX13" fmla="*/ 78956 w 139038"/>
              <a:gd name="connsiteY13" fmla="*/ 78956 h 139038"/>
              <a:gd name="connsiteX14" fmla="*/ 129601 w 139038"/>
              <a:gd name="connsiteY14" fmla="*/ 78956 h 139038"/>
              <a:gd name="connsiteX15" fmla="*/ 139038 w 139038"/>
              <a:gd name="connsiteY15" fmla="*/ 69519 h 139038"/>
              <a:gd name="connsiteX16" fmla="*/ 129601 w 139038"/>
              <a:gd name="connsiteY16" fmla="*/ 60082 h 13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8" h="139038">
                <a:moveTo>
                  <a:pt x="129601" y="60082"/>
                </a:moveTo>
                <a:lnTo>
                  <a:pt x="78956" y="60082"/>
                </a:lnTo>
                <a:lnTo>
                  <a:pt x="78956" y="9437"/>
                </a:lnTo>
                <a:cubicBezTo>
                  <a:pt x="78956" y="4225"/>
                  <a:pt x="74731" y="0"/>
                  <a:pt x="69519" y="0"/>
                </a:cubicBezTo>
                <a:cubicBezTo>
                  <a:pt x="64307" y="0"/>
                  <a:pt x="60082" y="4225"/>
                  <a:pt x="60082" y="9437"/>
                </a:cubicBezTo>
                <a:lnTo>
                  <a:pt x="60082" y="60082"/>
                </a:lnTo>
                <a:lnTo>
                  <a:pt x="9437" y="60082"/>
                </a:lnTo>
                <a:cubicBezTo>
                  <a:pt x="4225" y="60082"/>
                  <a:pt x="0" y="64307"/>
                  <a:pt x="0" y="69519"/>
                </a:cubicBezTo>
                <a:cubicBezTo>
                  <a:pt x="0" y="74731"/>
                  <a:pt x="4225" y="78956"/>
                  <a:pt x="9437" y="78956"/>
                </a:cubicBezTo>
                <a:lnTo>
                  <a:pt x="60082" y="78956"/>
                </a:lnTo>
                <a:lnTo>
                  <a:pt x="60082" y="129601"/>
                </a:lnTo>
                <a:cubicBezTo>
                  <a:pt x="60082" y="134813"/>
                  <a:pt x="64307" y="139038"/>
                  <a:pt x="69519" y="139038"/>
                </a:cubicBezTo>
                <a:cubicBezTo>
                  <a:pt x="74731" y="139038"/>
                  <a:pt x="78956" y="134813"/>
                  <a:pt x="78956" y="129601"/>
                </a:cubicBezTo>
                <a:lnTo>
                  <a:pt x="78956" y="78956"/>
                </a:lnTo>
                <a:lnTo>
                  <a:pt x="129601" y="78956"/>
                </a:lnTo>
                <a:cubicBezTo>
                  <a:pt x="134813" y="78956"/>
                  <a:pt x="139038" y="74731"/>
                  <a:pt x="139038" y="69519"/>
                </a:cubicBezTo>
                <a:cubicBezTo>
                  <a:pt x="139038" y="64307"/>
                  <a:pt x="134813" y="60082"/>
                  <a:pt x="129601" y="60082"/>
                </a:cubicBezTo>
                <a:close/>
              </a:path>
            </a:pathLst>
          </a:custGeom>
          <a:solidFill>
            <a:schemeClr val="bg1"/>
          </a:solidFill>
          <a:ln w="603" cap="flat">
            <a:noFill/>
            <a:prstDash val="solid"/>
            <a:miter/>
          </a:ln>
        </p:spPr>
        <p:txBody>
          <a:bodyPr rtlCol="0" anchor="ctr"/>
          <a:lstStyle/>
          <a:p>
            <a:endParaRPr lang="en-US" dirty="0"/>
          </a:p>
        </p:txBody>
      </p:sp>
      <p:sp>
        <p:nvSpPr>
          <p:cNvPr id="13" name="Graphic 12">
            <a:extLst>
              <a:ext uri="{FF2B5EF4-FFF2-40B4-BE49-F238E27FC236}">
                <a16:creationId xmlns:a16="http://schemas.microsoft.com/office/drawing/2014/main" id="{712D4376-A578-4FF1-94FC-245E7A6A48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8014" y="1835705"/>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15" name="Graphic 15">
            <a:extLst>
              <a:ext uri="{FF2B5EF4-FFF2-40B4-BE49-F238E27FC236}">
                <a16:creationId xmlns:a16="http://schemas.microsoft.com/office/drawing/2014/main" id="{AEA7509D-F04F-40CB-A0B3-EEF16499C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3696" y="2060130"/>
            <a:ext cx="127713" cy="127713"/>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bg1"/>
          </a:solidFill>
          <a:ln w="610" cap="flat">
            <a:noFill/>
            <a:prstDash val="solid"/>
            <a:miter/>
          </a:ln>
        </p:spPr>
        <p:txBody>
          <a:bodyPr rtlCol="0" anchor="ctr"/>
          <a:lstStyle/>
          <a:p>
            <a:endParaRPr lang="en-US" dirty="0"/>
          </a:p>
        </p:txBody>
      </p:sp>
      <p:cxnSp>
        <p:nvCxnSpPr>
          <p:cNvPr id="17" name="Straight Connector 16">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01262" y="3505200"/>
            <a:ext cx="0" cy="335280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pic>
        <p:nvPicPr>
          <p:cNvPr id="19" name="Graphic 18">
            <a:extLst>
              <a:ext uri="{FF2B5EF4-FFF2-40B4-BE49-F238E27FC236}">
                <a16:creationId xmlns:a16="http://schemas.microsoft.com/office/drawing/2014/main" id="{508BEF50-7B1E-49A4-BC19-5F4F1D755E6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H="1">
            <a:off x="10836425" y="5436655"/>
            <a:ext cx="151536" cy="151536"/>
          </a:xfrm>
          <a:prstGeom prst="rect">
            <a:avLst/>
          </a:prstGeom>
        </p:spPr>
      </p:pic>
      <p:pic>
        <p:nvPicPr>
          <p:cNvPr id="21" name="Graphic 20">
            <a:extLst>
              <a:ext uri="{FF2B5EF4-FFF2-40B4-BE49-F238E27FC236}">
                <a16:creationId xmlns:a16="http://schemas.microsoft.com/office/drawing/2014/main" id="{3FBAD350-5664-4811-A208-657FB882D35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flipH="1">
            <a:off x="11245175" y="5896734"/>
            <a:ext cx="108625" cy="108625"/>
          </a:xfrm>
          <a:prstGeom prst="rect">
            <a:avLst/>
          </a:prstGeom>
        </p:spPr>
      </p:pic>
      <p:pic>
        <p:nvPicPr>
          <p:cNvPr id="23" name="Graphic 22">
            <a:extLst>
              <a:ext uri="{FF2B5EF4-FFF2-40B4-BE49-F238E27FC236}">
                <a16:creationId xmlns:a16="http://schemas.microsoft.com/office/drawing/2014/main" id="{C39ADB8F-D187-49D7-BDCF-C1B6DC72706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flipH="1">
            <a:off x="10554288" y="6038004"/>
            <a:ext cx="95759" cy="95759"/>
          </a:xfrm>
          <a:prstGeom prst="rect">
            <a:avLst/>
          </a:prstGeom>
        </p:spPr>
      </p:pic>
      <p:pic>
        <p:nvPicPr>
          <p:cNvPr id="4" name="Picture 3">
            <a:extLst>
              <a:ext uri="{FF2B5EF4-FFF2-40B4-BE49-F238E27FC236}">
                <a16:creationId xmlns:a16="http://schemas.microsoft.com/office/drawing/2014/main" id="{2D6D9799-8EEF-447D-8A6C-192941A33A84}"/>
              </a:ext>
            </a:extLst>
          </p:cNvPr>
          <p:cNvPicPr>
            <a:picLocks noChangeAspect="1"/>
          </p:cNvPicPr>
          <p:nvPr/>
        </p:nvPicPr>
        <p:blipFill rotWithShape="1">
          <a:blip r:embed="rId10"/>
          <a:srcRect r="-1" b="3669"/>
          <a:stretch/>
        </p:blipFill>
        <p:spPr>
          <a:xfrm>
            <a:off x="6740358" y="1606411"/>
            <a:ext cx="5451642" cy="5251590"/>
          </a:xfrm>
          <a:custGeom>
            <a:avLst/>
            <a:gdLst/>
            <a:ahLst/>
            <a:cxnLst/>
            <a:rect l="l" t="t" r="r" b="b"/>
            <a:pathLst>
              <a:path w="5923214" h="5705857">
                <a:moveTo>
                  <a:pt x="3612238" y="0"/>
                </a:moveTo>
                <a:cubicBezTo>
                  <a:pt x="4485043" y="0"/>
                  <a:pt x="5285549" y="309553"/>
                  <a:pt x="5909957" y="824860"/>
                </a:cubicBezTo>
                <a:lnTo>
                  <a:pt x="5923214" y="836909"/>
                </a:lnTo>
                <a:lnTo>
                  <a:pt x="5923214" y="5705857"/>
                </a:lnTo>
                <a:lnTo>
                  <a:pt x="672237" y="5705857"/>
                </a:lnTo>
                <a:lnTo>
                  <a:pt x="616914" y="5631875"/>
                </a:lnTo>
                <a:cubicBezTo>
                  <a:pt x="227427" y="5055358"/>
                  <a:pt x="0" y="4360357"/>
                  <a:pt x="0" y="3612238"/>
                </a:cubicBezTo>
                <a:cubicBezTo>
                  <a:pt x="0" y="1617255"/>
                  <a:pt x="1617255" y="0"/>
                  <a:pt x="3612238" y="0"/>
                </a:cubicBezTo>
                <a:close/>
              </a:path>
            </a:pathLst>
          </a:custGeom>
        </p:spPr>
      </p:pic>
      <p:pic>
        <p:nvPicPr>
          <p:cNvPr id="22" name="Recorded Sound">
            <a:hlinkClick r:id="" action="ppaction://media"/>
            <a:extLst>
              <a:ext uri="{FF2B5EF4-FFF2-40B4-BE49-F238E27FC236}">
                <a16:creationId xmlns:a16="http://schemas.microsoft.com/office/drawing/2014/main" id="{747E4887-1C53-4458-80B7-ED07282F2657}"/>
              </a:ext>
            </a:extLst>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7014500" y="-579409"/>
            <a:ext cx="487363" cy="487363"/>
          </a:xfrm>
          <a:prstGeom prst="rect">
            <a:avLst/>
          </a:prstGeom>
        </p:spPr>
      </p:pic>
    </p:spTree>
    <p:extLst>
      <p:ext uri="{BB962C8B-B14F-4D97-AF65-F5344CB8AC3E}">
        <p14:creationId xmlns:p14="http://schemas.microsoft.com/office/powerpoint/2010/main" val="22284904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494" fill="hold"/>
                                        <p:tgtEl>
                                          <p:spTgt spid="2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D1B787A8-0D67-4B7E-9B48-86BD906AB6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158B3569-73B2-4D05-8E95-886A6EE17F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CEA2EFB-353E-4DEA-BCE1-CF78131C9416}"/>
              </a:ext>
            </a:extLst>
          </p:cNvPr>
          <p:cNvSpPr>
            <a:spLocks noGrp="1"/>
          </p:cNvSpPr>
          <p:nvPr>
            <p:ph type="title"/>
          </p:nvPr>
        </p:nvSpPr>
        <p:spPr>
          <a:xfrm>
            <a:off x="457201" y="1598246"/>
            <a:ext cx="4257674" cy="846374"/>
          </a:xfrm>
        </p:spPr>
        <p:txBody>
          <a:bodyPr vert="horz" lIns="91440" tIns="45720" rIns="91440" bIns="45720" rtlCol="0" anchor="t">
            <a:normAutofit/>
          </a:bodyPr>
          <a:lstStyle/>
          <a:p>
            <a:pPr algn="ctr"/>
            <a:r>
              <a:rPr lang="en-US" sz="4000" b="1" i="0" kern="1200" cap="all" baseline="0" dirty="0">
                <a:solidFill>
                  <a:schemeClr val="bg1"/>
                </a:solidFill>
                <a:latin typeface="Times New Roman" panose="02020603050405020304" pitchFamily="18" charset="0"/>
                <a:cs typeface="Times New Roman" panose="02020603050405020304" pitchFamily="18" charset="0"/>
              </a:rPr>
              <a:t>Coefficients</a:t>
            </a:r>
          </a:p>
        </p:txBody>
      </p:sp>
      <p:sp>
        <p:nvSpPr>
          <p:cNvPr id="13" name="Graphic 17">
            <a:extLst>
              <a:ext uri="{FF2B5EF4-FFF2-40B4-BE49-F238E27FC236}">
                <a16:creationId xmlns:a16="http://schemas.microsoft.com/office/drawing/2014/main" id="{B71758F4-3F46-45DA-8AC5-4E508DA080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12034" y="1267063"/>
            <a:ext cx="139037" cy="139039"/>
          </a:xfrm>
          <a:custGeom>
            <a:avLst/>
            <a:gdLst>
              <a:gd name="connsiteX0" fmla="*/ 129600 w 139037"/>
              <a:gd name="connsiteY0" fmla="*/ 60082 h 139039"/>
              <a:gd name="connsiteX1" fmla="*/ 78955 w 139037"/>
              <a:gd name="connsiteY1" fmla="*/ 60082 h 139039"/>
              <a:gd name="connsiteX2" fmla="*/ 78955 w 139037"/>
              <a:gd name="connsiteY2" fmla="*/ 9437 h 139039"/>
              <a:gd name="connsiteX3" fmla="*/ 69519 w 139037"/>
              <a:gd name="connsiteY3" fmla="*/ 0 h 139039"/>
              <a:gd name="connsiteX4" fmla="*/ 60082 w 139037"/>
              <a:gd name="connsiteY4" fmla="*/ 9437 h 139039"/>
              <a:gd name="connsiteX5" fmla="*/ 60082 w 139037"/>
              <a:gd name="connsiteY5" fmla="*/ 60082 h 139039"/>
              <a:gd name="connsiteX6" fmla="*/ 9437 w 139037"/>
              <a:gd name="connsiteY6" fmla="*/ 60082 h 139039"/>
              <a:gd name="connsiteX7" fmla="*/ 0 w 139037"/>
              <a:gd name="connsiteY7" fmla="*/ 69520 h 139039"/>
              <a:gd name="connsiteX8" fmla="*/ 9437 w 139037"/>
              <a:gd name="connsiteY8" fmla="*/ 78957 h 139039"/>
              <a:gd name="connsiteX9" fmla="*/ 60082 w 139037"/>
              <a:gd name="connsiteY9" fmla="*/ 78957 h 139039"/>
              <a:gd name="connsiteX10" fmla="*/ 60082 w 139037"/>
              <a:gd name="connsiteY10" fmla="*/ 129602 h 139039"/>
              <a:gd name="connsiteX11" fmla="*/ 69519 w 139037"/>
              <a:gd name="connsiteY11" fmla="*/ 139039 h 139039"/>
              <a:gd name="connsiteX12" fmla="*/ 78955 w 139037"/>
              <a:gd name="connsiteY12" fmla="*/ 129602 h 139039"/>
              <a:gd name="connsiteX13" fmla="*/ 78955 w 139037"/>
              <a:gd name="connsiteY13" fmla="*/ 78957 h 139039"/>
              <a:gd name="connsiteX14" fmla="*/ 129600 w 139037"/>
              <a:gd name="connsiteY14" fmla="*/ 78957 h 139039"/>
              <a:gd name="connsiteX15" fmla="*/ 139037 w 139037"/>
              <a:gd name="connsiteY15" fmla="*/ 69520 h 139039"/>
              <a:gd name="connsiteX16" fmla="*/ 129600 w 139037"/>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7" h="139039">
                <a:moveTo>
                  <a:pt x="129600" y="60082"/>
                </a:moveTo>
                <a:lnTo>
                  <a:pt x="78955" y="60082"/>
                </a:lnTo>
                <a:lnTo>
                  <a:pt x="78955" y="9437"/>
                </a:lnTo>
                <a:cubicBezTo>
                  <a:pt x="78955" y="4225"/>
                  <a:pt x="74730" y="0"/>
                  <a:pt x="69519" y="0"/>
                </a:cubicBezTo>
                <a:cubicBezTo>
                  <a:pt x="64307"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7" y="139039"/>
                  <a:pt x="69519" y="139039"/>
                </a:cubicBezTo>
                <a:cubicBezTo>
                  <a:pt x="74730" y="139039"/>
                  <a:pt x="78955" y="134814"/>
                  <a:pt x="78955" y="129602"/>
                </a:cubicBezTo>
                <a:lnTo>
                  <a:pt x="78955" y="78957"/>
                </a:lnTo>
                <a:lnTo>
                  <a:pt x="129600" y="78957"/>
                </a:lnTo>
                <a:cubicBezTo>
                  <a:pt x="134812" y="78957"/>
                  <a:pt x="139037" y="74731"/>
                  <a:pt x="139037" y="69520"/>
                </a:cubicBezTo>
                <a:cubicBezTo>
                  <a:pt x="139037" y="64308"/>
                  <a:pt x="134812" y="60082"/>
                  <a:pt x="129600" y="60082"/>
                </a:cubicBezTo>
                <a:close/>
              </a:path>
            </a:pathLst>
          </a:custGeom>
          <a:solidFill>
            <a:schemeClr val="bg1"/>
          </a:solidFill>
          <a:ln w="603" cap="flat">
            <a:noFill/>
            <a:prstDash val="solid"/>
            <a:miter/>
          </a:ln>
        </p:spPr>
        <p:txBody>
          <a:bodyPr rtlCol="0" anchor="ctr"/>
          <a:lstStyle/>
          <a:p>
            <a:endParaRPr lang="en-US" dirty="0"/>
          </a:p>
        </p:txBody>
      </p:sp>
      <p:cxnSp>
        <p:nvCxnSpPr>
          <p:cNvPr id="15" name="Straight Connector 14">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47322" y="1589368"/>
            <a:ext cx="0" cy="5259754"/>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7" name="Graphic 21">
            <a:extLst>
              <a:ext uri="{FF2B5EF4-FFF2-40B4-BE49-F238E27FC236}">
                <a16:creationId xmlns:a16="http://schemas.microsoft.com/office/drawing/2014/main" id="{8D61482F-F3C5-4D66-8C5D-C6BBE3E127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752801" y="1659316"/>
            <a:ext cx="127713" cy="127714"/>
          </a:xfrm>
          <a:custGeom>
            <a:avLst/>
            <a:gdLst>
              <a:gd name="connsiteX0" fmla="*/ 63857 w 127713"/>
              <a:gd name="connsiteY0" fmla="*/ 18874 h 127714"/>
              <a:gd name="connsiteX1" fmla="*/ 108839 w 127713"/>
              <a:gd name="connsiteY1" fmla="*/ 63857 h 127714"/>
              <a:gd name="connsiteX2" fmla="*/ 63857 w 127713"/>
              <a:gd name="connsiteY2" fmla="*/ 108840 h 127714"/>
              <a:gd name="connsiteX3" fmla="*/ 18874 w 127713"/>
              <a:gd name="connsiteY3" fmla="*/ 63857 h 127714"/>
              <a:gd name="connsiteX4" fmla="*/ 63857 w 127713"/>
              <a:gd name="connsiteY4" fmla="*/ 18874 h 127714"/>
              <a:gd name="connsiteX5" fmla="*/ 63857 w 127713"/>
              <a:gd name="connsiteY5" fmla="*/ 0 h 127714"/>
              <a:gd name="connsiteX6" fmla="*/ 0 w 127713"/>
              <a:gd name="connsiteY6" fmla="*/ 63857 h 127714"/>
              <a:gd name="connsiteX7" fmla="*/ 63857 w 127713"/>
              <a:gd name="connsiteY7" fmla="*/ 127714 h 127714"/>
              <a:gd name="connsiteX8" fmla="*/ 127713 w 127713"/>
              <a:gd name="connsiteY8" fmla="*/ 63857 h 127714"/>
              <a:gd name="connsiteX9" fmla="*/ 63857 w 127713"/>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4">
                <a:moveTo>
                  <a:pt x="63857" y="18874"/>
                </a:moveTo>
                <a:cubicBezTo>
                  <a:pt x="88700" y="18874"/>
                  <a:pt x="108839" y="39014"/>
                  <a:pt x="108839" y="63857"/>
                </a:cubicBezTo>
                <a:cubicBezTo>
                  <a:pt x="108839" y="88700"/>
                  <a:pt x="88700" y="108840"/>
                  <a:pt x="63857" y="108840"/>
                </a:cubicBezTo>
                <a:cubicBezTo>
                  <a:pt x="39013" y="108840"/>
                  <a:pt x="18874" y="88700"/>
                  <a:pt x="18874" y="63857"/>
                </a:cubicBezTo>
                <a:cubicBezTo>
                  <a:pt x="18898" y="39024"/>
                  <a:pt x="39023" y="18898"/>
                  <a:pt x="63857" y="18874"/>
                </a:cubicBezTo>
                <a:moveTo>
                  <a:pt x="63857" y="0"/>
                </a:moveTo>
                <a:cubicBezTo>
                  <a:pt x="28590" y="0"/>
                  <a:pt x="0" y="28590"/>
                  <a:pt x="0" y="63857"/>
                </a:cubicBezTo>
                <a:cubicBezTo>
                  <a:pt x="0" y="99124"/>
                  <a:pt x="28590" y="127714"/>
                  <a:pt x="63857" y="127714"/>
                </a:cubicBezTo>
                <a:cubicBezTo>
                  <a:pt x="99124" y="127714"/>
                  <a:pt x="127713" y="99124"/>
                  <a:pt x="127713" y="63857"/>
                </a:cubicBezTo>
                <a:cubicBezTo>
                  <a:pt x="127713" y="28590"/>
                  <a:pt x="99124" y="0"/>
                  <a:pt x="63857" y="0"/>
                </a:cubicBezTo>
                <a:close/>
              </a:path>
            </a:pathLst>
          </a:custGeom>
          <a:solidFill>
            <a:schemeClr val="bg1"/>
          </a:solidFill>
          <a:ln w="610" cap="flat">
            <a:noFill/>
            <a:prstDash val="solid"/>
            <a:miter/>
          </a:ln>
        </p:spPr>
        <p:txBody>
          <a:bodyPr rtlCol="0" anchor="ctr"/>
          <a:lstStyle/>
          <a:p>
            <a:endParaRPr lang="en-US" dirty="0"/>
          </a:p>
        </p:txBody>
      </p:sp>
      <p:pic>
        <p:nvPicPr>
          <p:cNvPr id="3" name="Recorded Sound">
            <a:hlinkClick r:id="" action="ppaction://media"/>
            <a:extLst>
              <a:ext uri="{FF2B5EF4-FFF2-40B4-BE49-F238E27FC236}">
                <a16:creationId xmlns:a16="http://schemas.microsoft.com/office/drawing/2014/main" id="{F3BCC691-8AA6-4E56-83F2-3603BDA8EA1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rot="16200000">
            <a:off x="4471193" y="-973142"/>
            <a:ext cx="487363" cy="487363"/>
          </a:xfrm>
          <a:prstGeom prst="rect">
            <a:avLst/>
          </a:prstGeom>
        </p:spPr>
      </p:pic>
      <p:pic>
        <p:nvPicPr>
          <p:cNvPr id="12" name="Content Placeholder 11">
            <a:extLst>
              <a:ext uri="{FF2B5EF4-FFF2-40B4-BE49-F238E27FC236}">
                <a16:creationId xmlns:a16="http://schemas.microsoft.com/office/drawing/2014/main" id="{B7BC8394-AECD-4F56-968C-00EBD6CF333B}"/>
              </a:ext>
            </a:extLst>
          </p:cNvPr>
          <p:cNvPicPr>
            <a:picLocks noGrp="1"/>
          </p:cNvPicPr>
          <p:nvPr>
            <p:ph idx="1"/>
          </p:nvPr>
        </p:nvPicPr>
        <p:blipFill>
          <a:blip r:embed="rId6"/>
          <a:stretch>
            <a:fillRect/>
          </a:stretch>
        </p:blipFill>
        <p:spPr>
          <a:xfrm>
            <a:off x="6062302" y="1336582"/>
            <a:ext cx="5138246" cy="4949672"/>
          </a:xfrm>
          <a:prstGeom prst="rect">
            <a:avLst/>
          </a:prstGeom>
        </p:spPr>
      </p:pic>
    </p:spTree>
    <p:extLst>
      <p:ext uri="{BB962C8B-B14F-4D97-AF65-F5344CB8AC3E}">
        <p14:creationId xmlns:p14="http://schemas.microsoft.com/office/powerpoint/2010/main" val="2001398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3924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27D73B4-9F5C-4A64-A179-51B9500CB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9">
            <a:extLst>
              <a:ext uri="{FF2B5EF4-FFF2-40B4-BE49-F238E27FC236}">
                <a16:creationId xmlns:a16="http://schemas.microsoft.com/office/drawing/2014/main" id="{C1F06963-6374-4B48-844F-071A9BAAAE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9528" y="554152"/>
            <a:ext cx="5742189" cy="5742189"/>
          </a:xfrm>
          <a:prstGeom prst="ellipse">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 name="Title 1">
            <a:extLst>
              <a:ext uri="{FF2B5EF4-FFF2-40B4-BE49-F238E27FC236}">
                <a16:creationId xmlns:a16="http://schemas.microsoft.com/office/drawing/2014/main" id="{ABFF2EEF-C37D-47E5-8FE0-EC10AE75DF12}"/>
              </a:ext>
            </a:extLst>
          </p:cNvPr>
          <p:cNvSpPr>
            <a:spLocks noGrp="1"/>
          </p:cNvSpPr>
          <p:nvPr>
            <p:ph type="title"/>
          </p:nvPr>
        </p:nvSpPr>
        <p:spPr>
          <a:xfrm>
            <a:off x="1245072" y="1289765"/>
            <a:ext cx="3651101" cy="4270963"/>
          </a:xfrm>
        </p:spPr>
        <p:txBody>
          <a:bodyPr anchor="ctr">
            <a:normAutofit/>
          </a:bodyPr>
          <a:lstStyle/>
          <a:p>
            <a:pPr marL="457200" marR="0" lvl="0" indent="-228600" algn="ctr" defTabSz="914400" rtl="0" eaLnBrk="1" fontAlgn="auto" latinLnBrk="0" hangingPunct="1">
              <a:spcBef>
                <a:spcPts val="0"/>
              </a:spcBef>
              <a:spcAft>
                <a:spcPts val="0"/>
              </a:spcAft>
              <a:tabLst/>
              <a:defRPr/>
            </a:pPr>
            <a:r>
              <a:rPr kumimoji="0" lang="en-US" sz="4000" b="1" i="0" u="none" strike="noStrike" kern="1200" cap="none" spc="0" normalizeH="0" baseline="0" noProof="0" dirty="0">
                <a:ln>
                  <a:noFill/>
                </a:ln>
                <a:solidFill>
                  <a:schemeClr val="bg1"/>
                </a:solidFill>
                <a:effectLst/>
                <a:uLnTx/>
                <a:uFillTx/>
                <a:latin typeface="Times New Roman" panose="02020603050405020304" pitchFamily="18" charset="0"/>
                <a:ea typeface="Calibri" panose="020F0502020204030204" pitchFamily="34" charset="0"/>
                <a:cs typeface="Times New Roman" panose="02020603050405020304" pitchFamily="18" charset="0"/>
              </a:rPr>
              <a:t>Conclusion</a:t>
            </a:r>
            <a:br>
              <a:rPr kumimoji="0" lang="en-US" sz="5000" b="0" i="0" u="none" strike="noStrike" kern="1200" cap="none" spc="0" normalizeH="0" baseline="0" noProof="0" dirty="0">
                <a:ln>
                  <a:noFill/>
                </a:ln>
                <a:solidFill>
                  <a:schemeClr val="bg1"/>
                </a:solidFill>
                <a:effectLst/>
                <a:uLnTx/>
                <a:uFillTx/>
                <a:latin typeface="Times New Roman" panose="02020603050405020304" pitchFamily="18" charset="0"/>
                <a:ea typeface="Calibri" panose="020F0502020204030204" pitchFamily="34" charset="0"/>
                <a:cs typeface="Times New Roman" panose="02020603050405020304" pitchFamily="18" charset="0"/>
              </a:rPr>
            </a:br>
            <a:endParaRPr lang="en-US" sz="5000" dirty="0">
              <a:solidFill>
                <a:schemeClr val="bg1"/>
              </a:solidFill>
            </a:endParaRPr>
          </a:p>
        </p:txBody>
      </p:sp>
      <p:sp>
        <p:nvSpPr>
          <p:cNvPr id="21"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3493" y="374394"/>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2"/>
          </a:solidFill>
          <a:ln w="776" cap="flat">
            <a:noFill/>
            <a:prstDash val="solid"/>
            <a:miter/>
          </a:ln>
        </p:spPr>
        <p:txBody>
          <a:bodyPr rtlCol="0" anchor="ctr"/>
          <a:lstStyle/>
          <a:p>
            <a:endParaRPr lang="en-US" dirty="0"/>
          </a:p>
        </p:txBody>
      </p:sp>
      <p:sp>
        <p:nvSpPr>
          <p:cNvPr id="22"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0109" y="1084507"/>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2"/>
          </a:solidFill>
          <a:ln w="751" cap="flat">
            <a:noFill/>
            <a:prstDash val="solid"/>
            <a:miter/>
          </a:ln>
        </p:spPr>
        <p:txBody>
          <a:bodyPr rtlCol="0" anchor="ctr"/>
          <a:lstStyle/>
          <a:p>
            <a:endParaRPr lang="en-US" dirty="0"/>
          </a:p>
        </p:txBody>
      </p:sp>
      <p:sp>
        <p:nvSpPr>
          <p:cNvPr id="3" name="Content Placeholder 2">
            <a:extLst>
              <a:ext uri="{FF2B5EF4-FFF2-40B4-BE49-F238E27FC236}">
                <a16:creationId xmlns:a16="http://schemas.microsoft.com/office/drawing/2014/main" id="{04FE14B9-CF5F-4825-8499-83AB54B19859}"/>
              </a:ext>
            </a:extLst>
          </p:cNvPr>
          <p:cNvSpPr>
            <a:spLocks noGrp="1"/>
          </p:cNvSpPr>
          <p:nvPr>
            <p:ph idx="1"/>
          </p:nvPr>
        </p:nvSpPr>
        <p:spPr>
          <a:xfrm>
            <a:off x="6054142" y="381935"/>
            <a:ext cx="5453915" cy="6030016"/>
          </a:xfrm>
        </p:spPr>
        <p:txBody>
          <a:bodyPr anchor="ctr">
            <a:normAutofit/>
          </a:bodyPr>
          <a:lstStyle/>
          <a:p>
            <a:pPr marL="0" marR="0" indent="0">
              <a:lnSpc>
                <a:spcPct val="200000"/>
              </a:lnSpc>
              <a:spcBef>
                <a:spcPts val="0"/>
              </a:spcBef>
              <a:spcAft>
                <a:spcPts val="800"/>
              </a:spcAft>
              <a:buNone/>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In conclusion, according to the 2019 World Happiness Report, negative feelings are rising around the world. The United States is particularly hard-hit with an “epidemic of addictions.” Also, we can not exclude the pandemic that is still around the continents and hit hard in the USA.  The report also shows a widening happiness gap, with some people reporting much more well-being, and others show much less within each country. </a:t>
            </a:r>
            <a:endParaRPr lang="en-US" sz="1800" dirty="0"/>
          </a:p>
        </p:txBody>
      </p:sp>
      <p:sp>
        <p:nvSpPr>
          <p:cNvPr id="23"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36547" y="5751820"/>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2"/>
          </a:solidFill>
          <a:ln w="516" cap="flat">
            <a:noFill/>
            <a:prstDash val="solid"/>
            <a:miter/>
          </a:ln>
        </p:spPr>
        <p:txBody>
          <a:bodyPr rtlCol="0" anchor="ctr"/>
          <a:lstStyle/>
          <a:p>
            <a:endParaRPr lang="en-US" dirty="0"/>
          </a:p>
        </p:txBody>
      </p:sp>
      <p:cxnSp>
        <p:nvCxnSpPr>
          <p:cNvPr id="24" name="Straight Connector 17">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0394"/>
            <a:ext cx="0" cy="3238728"/>
          </a:xfrm>
          <a:prstGeom prst="line">
            <a:avLst/>
          </a:prstGeom>
          <a:ln w="25400" cap="sq">
            <a:gradFill flip="none" rotWithShape="1">
              <a:gsLst>
                <a:gs pos="0">
                  <a:schemeClr val="accent2"/>
                </a:gs>
                <a:gs pos="100000">
                  <a:schemeClr val="accent4"/>
                </a:gs>
              </a:gsLst>
              <a:lin ang="5400000" scaled="1"/>
              <a:tileRect/>
            </a:gradFill>
            <a:bevel/>
          </a:ln>
        </p:spPr>
        <p:style>
          <a:lnRef idx="1">
            <a:schemeClr val="accent1"/>
          </a:lnRef>
          <a:fillRef idx="0">
            <a:schemeClr val="accent1"/>
          </a:fillRef>
          <a:effectRef idx="0">
            <a:schemeClr val="accent1"/>
          </a:effectRef>
          <a:fontRef idx="minor">
            <a:schemeClr val="tx1"/>
          </a:fontRef>
        </p:style>
      </p:cxnSp>
      <p:pic>
        <p:nvPicPr>
          <p:cNvPr id="6" name="Recorded Sound">
            <a:hlinkClick r:id="" action="ppaction://media"/>
            <a:extLst>
              <a:ext uri="{FF2B5EF4-FFF2-40B4-BE49-F238E27FC236}">
                <a16:creationId xmlns:a16="http://schemas.microsoft.com/office/drawing/2014/main" id="{CB8315B2-FE18-4191-B91C-4B1D944BA967}"/>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5608637" y="-1008120"/>
            <a:ext cx="487363" cy="487363"/>
          </a:xfrm>
          <a:prstGeom prst="rect">
            <a:avLst/>
          </a:prstGeom>
        </p:spPr>
      </p:pic>
    </p:spTree>
    <p:extLst>
      <p:ext uri="{BB962C8B-B14F-4D97-AF65-F5344CB8AC3E}">
        <p14:creationId xmlns:p14="http://schemas.microsoft.com/office/powerpoint/2010/main" val="3792957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5242"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8D1AA55E-40D5-461B-A5A8-4AE8AAB71B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D55C1D7-91B2-4DD0-95C4-36D1CB70303B}"/>
              </a:ext>
            </a:extLst>
          </p:cNvPr>
          <p:cNvSpPr>
            <a:spLocks noGrp="1"/>
          </p:cNvSpPr>
          <p:nvPr>
            <p:ph type="title"/>
          </p:nvPr>
        </p:nvSpPr>
        <p:spPr>
          <a:xfrm>
            <a:off x="8878" y="806471"/>
            <a:ext cx="12183123" cy="855964"/>
          </a:xfrm>
        </p:spPr>
        <p:txBody>
          <a:bodyPr anchor="b">
            <a:normAutofit/>
          </a:bodyPr>
          <a:lstStyle/>
          <a:p>
            <a:pPr algn="ctr"/>
            <a:r>
              <a:rPr lang="en-US" sz="4000" dirty="0">
                <a:effectLst/>
                <a:latin typeface="Times New Roman" panose="02020603050405020304" pitchFamily="18" charset="0"/>
                <a:cs typeface="Times New Roman" panose="02020603050405020304" pitchFamily="18" charset="0"/>
              </a:rPr>
              <a:t>Questions &amp; Answers </a:t>
            </a:r>
            <a:endParaRPr lang="en-US" sz="4000" dirty="0">
              <a:latin typeface="Times New Roman" panose="02020603050405020304" pitchFamily="18" charset="0"/>
              <a:cs typeface="Times New Roman" panose="02020603050405020304" pitchFamily="18" charset="0"/>
            </a:endParaRPr>
          </a:p>
        </p:txBody>
      </p:sp>
      <p:cxnSp>
        <p:nvCxnSpPr>
          <p:cNvPr id="38" name="Straight Connector 37">
            <a:extLst>
              <a:ext uri="{FF2B5EF4-FFF2-40B4-BE49-F238E27FC236}">
                <a16:creationId xmlns:a16="http://schemas.microsoft.com/office/drawing/2014/main" id="{7EB498BD-8089-4626-91EA-4978EBEF53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878" y="806470"/>
            <a:ext cx="7903723" cy="0"/>
          </a:xfrm>
          <a:prstGeom prst="line">
            <a:avLst/>
          </a:prstGeom>
          <a:ln w="25400" cap="sq">
            <a:gradFill flip="none" rotWithShape="1">
              <a:gsLst>
                <a:gs pos="0">
                  <a:schemeClr val="accent2"/>
                </a:gs>
                <a:gs pos="100000">
                  <a:schemeClr val="accent4"/>
                </a:gs>
              </a:gsLst>
              <a:lin ang="10800000" scaled="1"/>
              <a:tileRect/>
            </a:gradFill>
            <a:bevel/>
          </a:ln>
        </p:spPr>
        <p:style>
          <a:lnRef idx="1">
            <a:schemeClr val="accent1"/>
          </a:lnRef>
          <a:fillRef idx="0">
            <a:schemeClr val="accent1"/>
          </a:fillRef>
          <a:effectRef idx="0">
            <a:schemeClr val="accent1"/>
          </a:effectRef>
          <a:fontRef idx="minor">
            <a:schemeClr val="tx1"/>
          </a:fontRef>
        </p:style>
      </p:cxnSp>
      <p:sp>
        <p:nvSpPr>
          <p:cNvPr id="40"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03764" y="232542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
        <p:nvSpPr>
          <p:cNvPr id="3" name="Content Placeholder 2">
            <a:extLst>
              <a:ext uri="{FF2B5EF4-FFF2-40B4-BE49-F238E27FC236}">
                <a16:creationId xmlns:a16="http://schemas.microsoft.com/office/drawing/2014/main" id="{096407C6-604D-4897-8390-FBC51C93EAE9}"/>
              </a:ext>
            </a:extLst>
          </p:cNvPr>
          <p:cNvSpPr>
            <a:spLocks noGrp="1"/>
          </p:cNvSpPr>
          <p:nvPr>
            <p:ph idx="1"/>
          </p:nvPr>
        </p:nvSpPr>
        <p:spPr>
          <a:xfrm>
            <a:off x="-1" y="1800809"/>
            <a:ext cx="11999168" cy="4935894"/>
          </a:xfrm>
        </p:spPr>
        <p:txBody>
          <a:bodyPr anchor="t">
            <a:normAutofit/>
          </a:bodyPr>
          <a:lstStyle/>
          <a:p>
            <a:endParaRPr lang="en-US" sz="700" dirty="0">
              <a:latin typeface="Times New Roman" panose="02020603050405020304" pitchFamily="18" charset="0"/>
              <a:cs typeface="Times New Roman" panose="02020603050405020304" pitchFamily="18" charset="0"/>
            </a:endParaRPr>
          </a:p>
          <a:p>
            <a:r>
              <a:rPr lang="en-US" sz="1800" dirty="0">
                <a:latin typeface="Times New Roman" panose="02020603050405020304" pitchFamily="18" charset="0"/>
                <a:cs typeface="Times New Roman" panose="02020603050405020304" pitchFamily="18" charset="0"/>
              </a:rPr>
              <a:t>Q: What year is the dataset?  A: The data is of year 2019</a:t>
            </a:r>
          </a:p>
          <a:p>
            <a:r>
              <a:rPr lang="en-US" sz="1800" dirty="0">
                <a:latin typeface="Times New Roman" panose="02020603050405020304" pitchFamily="18" charset="0"/>
                <a:cs typeface="Times New Roman" panose="02020603050405020304" pitchFamily="18" charset="0"/>
              </a:rPr>
              <a:t>Q: What makes people happy?  A: Close behind are meaningful work, positive thinking, and the ability to forgive</a:t>
            </a:r>
          </a:p>
          <a:p>
            <a:r>
              <a:rPr lang="en-US" sz="1800" dirty="0">
                <a:latin typeface="Times New Roman" panose="02020603050405020304" pitchFamily="18" charset="0"/>
                <a:cs typeface="Times New Roman" panose="02020603050405020304" pitchFamily="18" charset="0"/>
              </a:rPr>
              <a:t>Q:  How is the happiness score is distributed?  A: The happiness score has values above 2.86 and below 7.77.</a:t>
            </a:r>
          </a:p>
          <a:p>
            <a:r>
              <a:rPr lang="en-US" sz="1800" dirty="0">
                <a:latin typeface="Times New Roman" panose="02020603050405020304" pitchFamily="18" charset="0"/>
                <a:cs typeface="Times New Roman" panose="02020603050405020304" pitchFamily="18" charset="0"/>
              </a:rPr>
              <a:t>Q: What means overall rank?   A: It means happiness Rank.</a:t>
            </a:r>
          </a:p>
          <a:p>
            <a:r>
              <a:rPr lang="en-US" sz="1800" dirty="0">
                <a:latin typeface="Times New Roman" panose="02020603050405020304" pitchFamily="18" charset="0"/>
                <a:cs typeface="Times New Roman" panose="02020603050405020304" pitchFamily="18" charset="0"/>
              </a:rPr>
              <a:t>Q: What are the factors that contribute to happiness?  A: Economy, social support, and health play significant role</a:t>
            </a:r>
          </a:p>
          <a:p>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Q: What make people happy? Health follows by meaningful work, positive thinking, and the ability to forgive.</a:t>
            </a:r>
          </a:p>
          <a:p>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Q: </a:t>
            </a:r>
            <a:r>
              <a:rPr lang="en-US" sz="1800" dirty="0">
                <a:solidFill>
                  <a:srgbClr val="0E101A"/>
                </a:solidFill>
                <a:effectLst/>
                <a:latin typeface="Times New Roman" panose="02020603050405020304" pitchFamily="18" charset="0"/>
                <a:ea typeface="Times New Roman" panose="02020603050405020304" pitchFamily="18" charset="0"/>
                <a:cs typeface="Times New Roman" panose="02020603050405020304" pitchFamily="18" charset="0"/>
              </a:rPr>
              <a:t>What are the five first countries with high GDP?  A: </a:t>
            </a:r>
            <a:r>
              <a:rPr lang="en-US" sz="1800" dirty="0">
                <a:solidFill>
                  <a:srgbClr val="0E101A"/>
                </a:solidFill>
                <a:effectLst/>
                <a:latin typeface="Times New Roman" panose="02020603050405020304" pitchFamily="18" charset="0"/>
                <a:ea typeface="Calibri" panose="020F0502020204030204" pitchFamily="34" charset="0"/>
                <a:cs typeface="Times New Roman" panose="02020603050405020304" pitchFamily="18" charset="0"/>
              </a:rPr>
              <a:t> Qatar, Luxemburg, Singapore, United Arab Emirates, and Kuwait.</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r>
              <a:rPr lang="en-US" sz="1800" dirty="0">
                <a:solidFill>
                  <a:srgbClr val="0E101A"/>
                </a:solidFill>
                <a:effectLst/>
                <a:latin typeface="Times New Roman" panose="02020603050405020304" pitchFamily="18" charset="0"/>
                <a:ea typeface="Times New Roman" panose="02020603050405020304" pitchFamily="18" charset="0"/>
                <a:cs typeface="Times New Roman" panose="02020603050405020304" pitchFamily="18" charset="0"/>
              </a:rPr>
              <a:t>Q: </a:t>
            </a:r>
            <a:r>
              <a:rPr lang="en-US" sz="1800" dirty="0">
                <a:solidFill>
                  <a:srgbClr val="0E101A"/>
                </a:solidFill>
                <a:effectLst/>
                <a:latin typeface="Times New Roman" panose="02020603050405020304" pitchFamily="18" charset="0"/>
                <a:ea typeface="Calibri" panose="020F0502020204030204" pitchFamily="34" charset="0"/>
                <a:cs typeface="Times New Roman" panose="02020603050405020304" pitchFamily="18" charset="0"/>
              </a:rPr>
              <a:t>Why generosity is important?  A: </a:t>
            </a:r>
            <a:r>
              <a:rPr lang="en-US" sz="1800" dirty="0">
                <a:solidFill>
                  <a:srgbClr val="0E101A"/>
                </a:solidFill>
                <a:latin typeface="Times New Roman" panose="02020603050405020304" pitchFamily="18" charset="0"/>
                <a:ea typeface="Calibri" panose="020F0502020204030204" pitchFamily="34" charset="0"/>
                <a:cs typeface="Times New Roman" panose="02020603050405020304" pitchFamily="18" charset="0"/>
              </a:rPr>
              <a:t>It </a:t>
            </a:r>
            <a:r>
              <a:rPr lang="en-US" sz="1800" dirty="0">
                <a:solidFill>
                  <a:srgbClr val="0E101A"/>
                </a:solidFill>
                <a:effectLst/>
                <a:latin typeface="Times New Roman" panose="02020603050405020304" pitchFamily="18" charset="0"/>
                <a:ea typeface="Calibri" panose="020F0502020204030204" pitchFamily="34" charset="0"/>
              </a:rPr>
              <a:t>reduces stress, supports one's immune system and enhances one's sense of purpose</a:t>
            </a:r>
            <a:endParaRPr lang="en-US" sz="1800" dirty="0">
              <a:solidFill>
                <a:srgbClr val="0E101A"/>
              </a:solidFill>
              <a:effectLst/>
              <a:latin typeface="Times New Roman" panose="02020603050405020304" pitchFamily="18" charset="0"/>
              <a:ea typeface="Times New Roman" panose="02020603050405020304" pitchFamily="18" charset="0"/>
              <a:cs typeface="Times New Roman" panose="02020603050405020304" pitchFamily="18" charset="0"/>
            </a:endParaRPr>
          </a:p>
          <a:p>
            <a:r>
              <a:rPr lang="en-US" sz="1800" dirty="0">
                <a:solidFill>
                  <a:srgbClr val="0E101A"/>
                </a:solidFill>
                <a:effectLst/>
                <a:latin typeface="Times New Roman" panose="02020603050405020304" pitchFamily="18" charset="0"/>
                <a:ea typeface="Calibri" panose="020F0502020204030204" pitchFamily="34" charset="0"/>
                <a:cs typeface="Times New Roman" panose="02020603050405020304" pitchFamily="18" charset="0"/>
              </a:rPr>
              <a:t>Q: What are the first five countries with high generosity?  A: </a:t>
            </a:r>
            <a:r>
              <a:rPr lang="en-US" sz="1800" dirty="0">
                <a:solidFill>
                  <a:srgbClr val="0E101A"/>
                </a:solidFill>
                <a:effectLst/>
                <a:latin typeface="Times New Roman" panose="02020603050405020304" pitchFamily="18" charset="0"/>
                <a:ea typeface="Calibri" panose="020F0502020204030204" pitchFamily="34" charset="0"/>
              </a:rPr>
              <a:t>Myanmar, Indonesia, Haiti, Malta, and Kenya.</a:t>
            </a:r>
          </a:p>
          <a:p>
            <a:r>
              <a:rPr lang="en-US" sz="1800" dirty="0">
                <a:solidFill>
                  <a:srgbClr val="0E101A"/>
                </a:solidFill>
                <a:effectLst/>
                <a:latin typeface="Times New Roman" panose="02020603050405020304" pitchFamily="18" charset="0"/>
                <a:ea typeface="Calibri" panose="020F0502020204030204" pitchFamily="34" charset="0"/>
                <a:cs typeface="Times New Roman" panose="02020603050405020304" pitchFamily="18" charset="0"/>
              </a:rPr>
              <a:t>Q:  Is corruption impact Happiness Score?     A:  </a:t>
            </a:r>
            <a:r>
              <a:rPr lang="en-US" sz="1800" b="0" dirty="0">
                <a:solidFill>
                  <a:srgbClr val="0E101A"/>
                </a:solidFill>
                <a:effectLst/>
                <a:latin typeface="Times New Roman" panose="02020603050405020304" pitchFamily="18" charset="0"/>
                <a:ea typeface="Calibri" panose="020F0502020204030204" pitchFamily="34" charset="0"/>
                <a:cs typeface="Times New Roman" panose="02020603050405020304" pitchFamily="18" charset="0"/>
              </a:rPr>
              <a:t>Corruption is a very big problem for the word happiness</a:t>
            </a:r>
            <a:endParaRPr lang="en-US" sz="1800" dirty="0">
              <a:solidFill>
                <a:srgbClr val="0E101A"/>
              </a:solidFill>
              <a:effectLst/>
              <a:latin typeface="Times New Roman" panose="02020603050405020304" pitchFamily="18" charset="0"/>
              <a:ea typeface="Calibri" panose="020F0502020204030204" pitchFamily="34" charset="0"/>
              <a:cs typeface="Times New Roman" panose="02020603050405020304" pitchFamily="18" charset="0"/>
            </a:endParaRPr>
          </a:p>
          <a:p>
            <a:r>
              <a:rPr lang="en-US" sz="1800" dirty="0">
                <a:solidFill>
                  <a:srgbClr val="0E101A"/>
                </a:solidFill>
                <a:effectLst/>
                <a:latin typeface="Times New Roman" panose="02020603050405020304" pitchFamily="18" charset="0"/>
                <a:ea typeface="Calibri" panose="020F0502020204030204" pitchFamily="34" charset="0"/>
                <a:cs typeface="Times New Roman" panose="02020603050405020304" pitchFamily="18" charset="0"/>
              </a:rPr>
              <a:t>Q: </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What means “Freedom to make life choices”?  A: </a:t>
            </a:r>
            <a:r>
              <a:rPr lang="en-US" sz="1800" dirty="0">
                <a:solidFill>
                  <a:srgbClr val="0E101A"/>
                </a:solidFill>
                <a:effectLst/>
                <a:latin typeface="Times New Roman" panose="02020603050405020304" pitchFamily="18" charset="0"/>
                <a:ea typeface="Calibri" panose="020F0502020204030204" pitchFamily="34" charset="0"/>
                <a:cs typeface="Times New Roman" panose="02020603050405020304" pitchFamily="18" charset="0"/>
              </a:rPr>
              <a:t>It </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is the national average of responses to the question “Are you satisfied or dissatisfied with your freedom to choose what you do with your life?”</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en-US" sz="1800" dirty="0">
              <a:solidFill>
                <a:srgbClr val="0E101A"/>
              </a:solidFill>
              <a:effectLst/>
              <a:latin typeface="Times New Roman" panose="02020603050405020304" pitchFamily="18" charset="0"/>
              <a:ea typeface="Calibri" panose="020F0502020204030204" pitchFamily="34" charset="0"/>
              <a:cs typeface="Times New Roman" panose="02020603050405020304" pitchFamily="18" charset="0"/>
            </a:endParaRPr>
          </a:p>
          <a:p>
            <a:endParaRPr lang="en-US" sz="1600" dirty="0">
              <a:solidFill>
                <a:srgbClr val="0E101A"/>
              </a:solidFill>
              <a:effectLst/>
              <a:latin typeface="Times New Roman" panose="02020603050405020304" pitchFamily="18" charset="0"/>
              <a:ea typeface="Calibri" panose="020F0502020204030204" pitchFamily="34" charset="0"/>
              <a:cs typeface="Times New Roman" panose="02020603050405020304" pitchFamily="18" charset="0"/>
            </a:endParaRPr>
          </a:p>
          <a:p>
            <a:endParaRPr lang="en-US" sz="16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indent="0">
              <a:buNone/>
            </a:pPr>
            <a:endParaRPr lang="en-US" sz="700" dirty="0"/>
          </a:p>
        </p:txBody>
      </p:sp>
      <p:sp>
        <p:nvSpPr>
          <p:cNvPr id="42"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762544" y="255471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
        <p:nvSpPr>
          <p:cNvPr id="44"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88224" y="306986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dirty="0"/>
          </a:p>
        </p:txBody>
      </p:sp>
    </p:spTree>
    <p:extLst>
      <p:ext uri="{BB962C8B-B14F-4D97-AF65-F5344CB8AC3E}">
        <p14:creationId xmlns:p14="http://schemas.microsoft.com/office/powerpoint/2010/main" val="38663906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D1AA55E-40D5-461B-A5A8-4AE8AAB71B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E1DECE7-284E-4418-8380-03B3301ABF76}"/>
              </a:ext>
            </a:extLst>
          </p:cNvPr>
          <p:cNvSpPr>
            <a:spLocks noGrp="1"/>
          </p:cNvSpPr>
          <p:nvPr>
            <p:ph type="title"/>
          </p:nvPr>
        </p:nvSpPr>
        <p:spPr>
          <a:xfrm>
            <a:off x="8878" y="189571"/>
            <a:ext cx="12102257" cy="1188159"/>
          </a:xfrm>
        </p:spPr>
        <p:txBody>
          <a:bodyPr anchor="b">
            <a:noAutofit/>
          </a:bodyPr>
          <a:lstStyle/>
          <a:p>
            <a:pPr algn="ctr"/>
            <a:br>
              <a:rPr lang="en-US" sz="2800" dirty="0"/>
            </a:br>
            <a:br>
              <a:rPr lang="en-US" sz="2800" dirty="0"/>
            </a:br>
            <a:br>
              <a:rPr lang="en-US" sz="2800" dirty="0"/>
            </a:br>
            <a:r>
              <a:rPr lang="en-US" sz="4000" dirty="0">
                <a:latin typeface="Times New Roman" panose="02020603050405020304" pitchFamily="18" charset="0"/>
                <a:cs typeface="Times New Roman" panose="02020603050405020304" pitchFamily="18" charset="0"/>
              </a:rPr>
              <a:t>References</a:t>
            </a:r>
            <a:br>
              <a:rPr lang="en-US" sz="4000" dirty="0">
                <a:latin typeface="Times New Roman" panose="02020603050405020304" pitchFamily="18" charset="0"/>
                <a:cs typeface="Times New Roman" panose="02020603050405020304" pitchFamily="18" charset="0"/>
              </a:rPr>
            </a:br>
            <a:endParaRPr lang="en-US" sz="4000" dirty="0">
              <a:latin typeface="Times New Roman" panose="02020603050405020304" pitchFamily="18" charset="0"/>
              <a:cs typeface="Times New Roman" panose="02020603050405020304" pitchFamily="18" charset="0"/>
            </a:endParaRPr>
          </a:p>
        </p:txBody>
      </p:sp>
      <p:cxnSp>
        <p:nvCxnSpPr>
          <p:cNvPr id="10" name="Straight Connector 9">
            <a:extLst>
              <a:ext uri="{FF2B5EF4-FFF2-40B4-BE49-F238E27FC236}">
                <a16:creationId xmlns:a16="http://schemas.microsoft.com/office/drawing/2014/main" id="{7EB498BD-8089-4626-91EA-4978EBEF53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878" y="806470"/>
            <a:ext cx="7903723" cy="0"/>
          </a:xfrm>
          <a:prstGeom prst="line">
            <a:avLst/>
          </a:prstGeom>
          <a:ln w="25400" cap="sq">
            <a:gradFill flip="none" rotWithShape="1">
              <a:gsLst>
                <a:gs pos="0">
                  <a:schemeClr val="accent2"/>
                </a:gs>
                <a:gs pos="100000">
                  <a:schemeClr val="accent4"/>
                </a:gs>
              </a:gsLst>
              <a:lin ang="10800000" scaled="1"/>
              <a:tileRect/>
            </a:gradFill>
            <a:bevel/>
          </a:ln>
        </p:spPr>
        <p:style>
          <a:lnRef idx="1">
            <a:schemeClr val="accent1"/>
          </a:lnRef>
          <a:fillRef idx="0">
            <a:schemeClr val="accent1"/>
          </a:fillRef>
          <a:effectRef idx="0">
            <a:schemeClr val="accent1"/>
          </a:effectRef>
          <a:fontRef idx="minor">
            <a:schemeClr val="tx1"/>
          </a:fontRef>
        </p:style>
      </p:cxnSp>
      <p:sp>
        <p:nvSpPr>
          <p:cNvPr id="12"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03764" y="232542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
        <p:nvSpPr>
          <p:cNvPr id="3" name="Content Placeholder 2">
            <a:extLst>
              <a:ext uri="{FF2B5EF4-FFF2-40B4-BE49-F238E27FC236}">
                <a16:creationId xmlns:a16="http://schemas.microsoft.com/office/drawing/2014/main" id="{AA4A652C-A833-44BE-80F8-B4A2036CD3D4}"/>
              </a:ext>
            </a:extLst>
          </p:cNvPr>
          <p:cNvSpPr>
            <a:spLocks noGrp="1"/>
          </p:cNvSpPr>
          <p:nvPr>
            <p:ph idx="1"/>
          </p:nvPr>
        </p:nvSpPr>
        <p:spPr>
          <a:xfrm>
            <a:off x="8878" y="1754157"/>
            <a:ext cx="12183121" cy="5262459"/>
          </a:xfrm>
        </p:spPr>
        <p:txBody>
          <a:bodyPr anchor="t">
            <a:normAutofit/>
          </a:bodyPr>
          <a:lstStyle/>
          <a:p>
            <a:pPr marL="0" marR="0" lvl="0" indent="0">
              <a:spcBef>
                <a:spcPts val="0"/>
              </a:spcBef>
              <a:spcAft>
                <a:spcPts val="600"/>
              </a:spcAft>
              <a:buNone/>
            </a:pPr>
            <a:r>
              <a:rPr lang="en-US" sz="1800" dirty="0">
                <a:latin typeface="Times New Roman" panose="02020603050405020304" pitchFamily="18" charset="0"/>
                <a:cs typeface="Times New Roman" panose="02020603050405020304" pitchFamily="18" charset="0"/>
              </a:rPr>
              <a:t>1.	https://www.kaggle.com/PromptCloudHQ/world-happiness-report-2019/activity</a:t>
            </a:r>
          </a:p>
          <a:p>
            <a:pPr marL="0" marR="0" lvl="0" indent="0">
              <a:spcBef>
                <a:spcPts val="0"/>
              </a:spcBef>
              <a:spcAft>
                <a:spcPts val="600"/>
              </a:spcAft>
              <a:buNone/>
            </a:pPr>
            <a:r>
              <a:rPr lang="en-US" sz="1800" dirty="0">
                <a:latin typeface="Times New Roman" panose="02020603050405020304" pitchFamily="18" charset="0"/>
                <a:cs typeface="Times New Roman" panose="02020603050405020304" pitchFamily="18" charset="0"/>
              </a:rPr>
              <a:t>2.	https://worldhappiness.report/archive/</a:t>
            </a:r>
          </a:p>
          <a:p>
            <a:pPr marL="0" marR="0" lvl="0" indent="0">
              <a:spcBef>
                <a:spcPts val="0"/>
              </a:spcBef>
              <a:spcAft>
                <a:spcPts val="600"/>
              </a:spcAft>
              <a:buNone/>
            </a:pPr>
            <a:r>
              <a:rPr lang="en-US" sz="1800" dirty="0">
                <a:latin typeface="Times New Roman" panose="02020603050405020304" pitchFamily="18" charset="0"/>
                <a:cs typeface="Times New Roman" panose="02020603050405020304" pitchFamily="18" charset="0"/>
              </a:rPr>
              <a:t>3.	https://www.kaggle.com/unsdsn/world-happiness</a:t>
            </a:r>
          </a:p>
          <a:p>
            <a:pPr marL="0" marR="0" lvl="0" indent="0">
              <a:spcBef>
                <a:spcPts val="0"/>
              </a:spcBef>
              <a:spcAft>
                <a:spcPts val="600"/>
              </a:spcAft>
              <a:buNone/>
            </a:pPr>
            <a:r>
              <a:rPr lang="en-US" sz="1800" dirty="0">
                <a:latin typeface="Times New Roman" panose="02020603050405020304" pitchFamily="18" charset="0"/>
                <a:cs typeface="Times New Roman" panose="02020603050405020304" pitchFamily="18" charset="0"/>
              </a:rPr>
              <a:t>4.	https://www.kaggle.com/dgtech/world-happiness-with-basic-visualization-and-eda</a:t>
            </a:r>
          </a:p>
          <a:p>
            <a:pPr marL="0" marR="0" lvl="0" indent="0">
              <a:spcBef>
                <a:spcPts val="0"/>
              </a:spcBef>
              <a:spcAft>
                <a:spcPts val="600"/>
              </a:spcAft>
              <a:buNone/>
            </a:pPr>
            <a:r>
              <a:rPr lang="en-US" sz="1800" dirty="0">
                <a:latin typeface="Times New Roman" panose="02020603050405020304" pitchFamily="18" charset="0"/>
                <a:cs typeface="Times New Roman" panose="02020603050405020304" pitchFamily="18" charset="0"/>
              </a:rPr>
              <a:t>5.	https://www.kaggle.com/pinarkaya/world-happiness-eda-visualization-ml/data#Linear-Regression</a:t>
            </a:r>
          </a:p>
          <a:p>
            <a:pPr marL="0" marR="0" lvl="0" indent="0">
              <a:spcBef>
                <a:spcPts val="0"/>
              </a:spcBef>
              <a:spcAft>
                <a:spcPts val="600"/>
              </a:spcAft>
              <a:buNone/>
            </a:pPr>
            <a:r>
              <a:rPr lang="en-US" sz="1800" dirty="0">
                <a:latin typeface="Times New Roman" panose="02020603050405020304" pitchFamily="18" charset="0"/>
                <a:cs typeface="Times New Roman" panose="02020603050405020304" pitchFamily="18" charset="0"/>
              </a:rPr>
              <a:t>6.	https://www.kaggle.com/javadzabihi/happiness-2017-visualization-prediction/report      </a:t>
            </a:r>
          </a:p>
          <a:p>
            <a:pPr marL="0" marR="0" lvl="0" indent="0">
              <a:spcBef>
                <a:spcPts val="0"/>
              </a:spcBef>
              <a:spcAft>
                <a:spcPts val="600"/>
              </a:spcAft>
              <a:buNone/>
            </a:pPr>
            <a:r>
              <a:rPr lang="en-US" sz="1800" dirty="0">
                <a:latin typeface="Times New Roman" panose="02020603050405020304" pitchFamily="18" charset="0"/>
                <a:cs typeface="Times New Roman" panose="02020603050405020304" pitchFamily="18" charset="0"/>
              </a:rPr>
              <a:t>7.	https://www.kaggle.com/roshansharma/world-happiness-report?select=2019.csv</a:t>
            </a:r>
          </a:p>
          <a:p>
            <a:pPr marL="0" marR="0" lvl="0" indent="0">
              <a:spcBef>
                <a:spcPts val="0"/>
              </a:spcBef>
              <a:spcAft>
                <a:spcPts val="600"/>
              </a:spcAft>
              <a:buNone/>
            </a:pPr>
            <a:r>
              <a:rPr lang="en-US" sz="1800" dirty="0">
                <a:latin typeface="Times New Roman" panose="02020603050405020304" pitchFamily="18" charset="0"/>
                <a:cs typeface="Times New Roman" panose="02020603050405020304" pitchFamily="18" charset="0"/>
              </a:rPr>
              <a:t>8.	https://www.kaggle.com/pinarkaya/world-happiness-eda-visualization-ml#Random-Forest</a:t>
            </a:r>
          </a:p>
          <a:p>
            <a:pPr marL="0" marR="0" lvl="0" indent="0">
              <a:spcBef>
                <a:spcPts val="0"/>
              </a:spcBef>
              <a:spcAft>
                <a:spcPts val="600"/>
              </a:spcAft>
              <a:buNone/>
            </a:pPr>
            <a:r>
              <a:rPr lang="en-US" sz="1800" dirty="0">
                <a:latin typeface="Times New Roman" panose="02020603050405020304" pitchFamily="18" charset="0"/>
                <a:cs typeface="Times New Roman" panose="02020603050405020304" pitchFamily="18" charset="0"/>
              </a:rPr>
              <a:t>9.	https://www.kaggle.com/dhanyajothimani/basic-visualization-and-clustering-in-python/data</a:t>
            </a:r>
          </a:p>
          <a:p>
            <a:pPr marL="0" marR="0" lvl="0" indent="0">
              <a:spcBef>
                <a:spcPts val="0"/>
              </a:spcBef>
              <a:spcAft>
                <a:spcPts val="600"/>
              </a:spcAft>
              <a:buNone/>
            </a:pPr>
            <a:r>
              <a:rPr lang="en-US" sz="1800" dirty="0">
                <a:latin typeface="Times New Roman" panose="02020603050405020304" pitchFamily="18" charset="0"/>
                <a:cs typeface="Times New Roman" panose="02020603050405020304" pitchFamily="18" charset="0"/>
              </a:rPr>
              <a:t>10.	https://towardsdatascience.com/understanding-random-forest-58381e0602d2</a:t>
            </a:r>
          </a:p>
          <a:p>
            <a:pPr marL="0" marR="0" lvl="0" indent="0">
              <a:spcBef>
                <a:spcPts val="0"/>
              </a:spcBef>
              <a:spcAft>
                <a:spcPts val="600"/>
              </a:spcAft>
              <a:buNone/>
            </a:pPr>
            <a:r>
              <a:rPr lang="en-US" sz="1800" dirty="0">
                <a:latin typeface="Times New Roman" panose="02020603050405020304" pitchFamily="18" charset="0"/>
                <a:cs typeface="Times New Roman" panose="02020603050405020304" pitchFamily="18" charset="0"/>
              </a:rPr>
              <a:t>11.	https://en.wikipedia.org/wiki/The_Happiness_Hypothesis</a:t>
            </a:r>
          </a:p>
          <a:p>
            <a:pPr marL="0" marR="0" lvl="0" indent="0">
              <a:spcBef>
                <a:spcPts val="0"/>
              </a:spcBef>
              <a:spcAft>
                <a:spcPts val="600"/>
              </a:spcAft>
              <a:buNone/>
            </a:pPr>
            <a:r>
              <a:rPr lang="en-US" sz="1800" dirty="0">
                <a:latin typeface="Times New Roman" panose="02020603050405020304" pitchFamily="18" charset="0"/>
                <a:cs typeface="Times New Roman" panose="02020603050405020304" pitchFamily="18" charset="0"/>
              </a:rPr>
              <a:t>12.	Statistical Appendix for Chapter 2 of the World Happiness Report 2020 John F. Helliwell, Haiyang Huang, Shun Wang, and Max Norton February 29, 2020</a:t>
            </a:r>
          </a:p>
          <a:p>
            <a:pPr marL="0" marR="0" lvl="0" indent="0">
              <a:spcBef>
                <a:spcPts val="0"/>
              </a:spcBef>
              <a:spcAft>
                <a:spcPts val="600"/>
              </a:spcAft>
              <a:buNone/>
            </a:pPr>
            <a:endParaRPr lang="en-US" sz="1500" dirty="0"/>
          </a:p>
        </p:txBody>
      </p:sp>
      <p:sp>
        <p:nvSpPr>
          <p:cNvPr id="14"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762544" y="255471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
        <p:nvSpPr>
          <p:cNvPr id="16"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88224" y="306986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dirty="0"/>
          </a:p>
        </p:txBody>
      </p:sp>
    </p:spTree>
    <p:extLst>
      <p:ext uri="{BB962C8B-B14F-4D97-AF65-F5344CB8AC3E}">
        <p14:creationId xmlns:p14="http://schemas.microsoft.com/office/powerpoint/2010/main" val="33000734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4" name="Rectangle 63">
            <a:extLst>
              <a:ext uri="{FF2B5EF4-FFF2-40B4-BE49-F238E27FC236}">
                <a16:creationId xmlns:a16="http://schemas.microsoft.com/office/drawing/2014/main" id="{8D1AA55E-40D5-461B-A5A8-4AE8AAB71B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BD99BAD-6B1B-493A-A085-48B549185D3D}"/>
              </a:ext>
            </a:extLst>
          </p:cNvPr>
          <p:cNvSpPr>
            <a:spLocks noGrp="1"/>
          </p:cNvSpPr>
          <p:nvPr>
            <p:ph type="title"/>
          </p:nvPr>
        </p:nvSpPr>
        <p:spPr>
          <a:xfrm>
            <a:off x="8878" y="806471"/>
            <a:ext cx="11394886" cy="1187642"/>
          </a:xfrm>
        </p:spPr>
        <p:txBody>
          <a:bodyPr vert="horz" lIns="91440" tIns="45720" rIns="91440" bIns="45720" rtlCol="0" anchor="b">
            <a:normAutofit/>
          </a:bodyPr>
          <a:lstStyle/>
          <a:p>
            <a:pPr marL="0" marR="0">
              <a:spcAft>
                <a:spcPts val="800"/>
              </a:spcAft>
            </a:pPr>
            <a:r>
              <a:rPr lang="en-US" sz="2800" b="1" i="0" kern="1200" cap="all" baseline="0" dirty="0">
                <a:solidFill>
                  <a:schemeClr val="tx1"/>
                </a:solidFill>
                <a:effectLst/>
                <a:latin typeface="Times New Roman" panose="02020603050405020304" pitchFamily="18" charset="0"/>
                <a:cs typeface="Times New Roman" panose="02020603050405020304" pitchFamily="18" charset="0"/>
              </a:rPr>
              <a:t>Data Sources: World Happiness Report 2019</a:t>
            </a:r>
            <a:br>
              <a:rPr lang="en-US" sz="2800" b="1" i="0" kern="1200" cap="all" baseline="0" dirty="0">
                <a:solidFill>
                  <a:schemeClr val="tx1"/>
                </a:solidFill>
                <a:effectLst/>
                <a:latin typeface="+mj-lt"/>
                <a:ea typeface="+mj-ea"/>
                <a:cs typeface="+mj-cs"/>
              </a:rPr>
            </a:br>
            <a:endParaRPr lang="en-US" sz="2800" b="1" i="0" kern="1200" cap="all" baseline="0" dirty="0">
              <a:solidFill>
                <a:schemeClr val="tx1"/>
              </a:solidFill>
              <a:latin typeface="+mj-lt"/>
              <a:ea typeface="+mj-ea"/>
              <a:cs typeface="+mj-cs"/>
            </a:endParaRPr>
          </a:p>
        </p:txBody>
      </p:sp>
      <p:cxnSp>
        <p:nvCxnSpPr>
          <p:cNvPr id="66" name="Straight Connector 65">
            <a:extLst>
              <a:ext uri="{FF2B5EF4-FFF2-40B4-BE49-F238E27FC236}">
                <a16:creationId xmlns:a16="http://schemas.microsoft.com/office/drawing/2014/main" id="{7EB498BD-8089-4626-91EA-4978EBEF53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878" y="806470"/>
            <a:ext cx="7903723" cy="0"/>
          </a:xfrm>
          <a:prstGeom prst="line">
            <a:avLst/>
          </a:prstGeom>
          <a:ln w="25400" cap="sq">
            <a:gradFill flip="none" rotWithShape="1">
              <a:gsLst>
                <a:gs pos="0">
                  <a:schemeClr val="accent2"/>
                </a:gs>
                <a:gs pos="100000">
                  <a:schemeClr val="accent4"/>
                </a:gs>
              </a:gsLst>
              <a:lin ang="10800000" scaled="1"/>
              <a:tileRect/>
            </a:gradFill>
            <a:bevel/>
          </a:ln>
        </p:spPr>
        <p:style>
          <a:lnRef idx="1">
            <a:schemeClr val="accent1"/>
          </a:lnRef>
          <a:fillRef idx="0">
            <a:schemeClr val="accent1"/>
          </a:fillRef>
          <a:effectRef idx="0">
            <a:schemeClr val="accent1"/>
          </a:effectRef>
          <a:fontRef idx="minor">
            <a:schemeClr val="tx1"/>
          </a:fontRef>
        </p:style>
      </p:cxnSp>
      <p:sp>
        <p:nvSpPr>
          <p:cNvPr id="68"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03764" y="232542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
        <p:nvSpPr>
          <p:cNvPr id="15" name="TextBox 14">
            <a:extLst>
              <a:ext uri="{FF2B5EF4-FFF2-40B4-BE49-F238E27FC236}">
                <a16:creationId xmlns:a16="http://schemas.microsoft.com/office/drawing/2014/main" id="{175ABB5B-D80E-41CD-8769-D950A2008245}"/>
              </a:ext>
            </a:extLst>
          </p:cNvPr>
          <p:cNvSpPr txBox="1"/>
          <p:nvPr/>
        </p:nvSpPr>
        <p:spPr>
          <a:xfrm>
            <a:off x="0" y="1994113"/>
            <a:ext cx="12183121" cy="4340540"/>
          </a:xfrm>
          <a:prstGeom prst="rect">
            <a:avLst/>
          </a:prstGeom>
        </p:spPr>
        <p:txBody>
          <a:bodyPr vert="horz" lIns="91440" tIns="45720" rIns="91440" bIns="45720" rtlCol="0" anchor="t">
            <a:normAutofit/>
          </a:bodyPr>
          <a:lstStyle/>
          <a:p>
            <a:pPr marR="0" lvl="1">
              <a:lnSpc>
                <a:spcPct val="107000"/>
              </a:lnSpc>
              <a:spcBef>
                <a:spcPts val="0"/>
              </a:spcBef>
              <a:spcAft>
                <a:spcPts val="0"/>
              </a:spcAft>
            </a:pPr>
            <a:r>
              <a:rPr lang="en-US" sz="1900" b="1" dirty="0">
                <a:effectLst/>
                <a:latin typeface="Times New Roman" panose="02020603050405020304" pitchFamily="18" charset="0"/>
                <a:ea typeface="Calibri" panose="020F0502020204030204" pitchFamily="34" charset="0"/>
                <a:cs typeface="Times New Roman" panose="02020603050405020304" pitchFamily="18" charset="0"/>
              </a:rPr>
              <a:t>Features:</a:t>
            </a:r>
          </a:p>
          <a:p>
            <a:pPr marL="742950" marR="0" lvl="1" indent="-285750">
              <a:lnSpc>
                <a:spcPct val="107000"/>
              </a:lnSpc>
              <a:spcBef>
                <a:spcPts val="0"/>
              </a:spcBef>
              <a:spcAft>
                <a:spcPts val="0"/>
              </a:spcAft>
              <a:buFont typeface="Courier New" panose="02070309020205020404" pitchFamily="49" charset="0"/>
              <a:buChar char="o"/>
            </a:pPr>
            <a:endParaRPr lang="en-US" sz="1200" dirty="0">
              <a:latin typeface="Times New Roman" panose="02020603050405020304" pitchFamily="18" charset="0"/>
              <a:ea typeface="Calibri" panose="020F0502020204030204" pitchFamily="34" charset="0"/>
              <a:cs typeface="Times New Roman" panose="02020603050405020304" pitchFamily="18" charset="0"/>
            </a:endParaRPr>
          </a:p>
          <a:p>
            <a:pPr marL="742950" marR="0" lvl="1" indent="-285750">
              <a:lnSpc>
                <a:spcPct val="107000"/>
              </a:lnSpc>
              <a:spcBef>
                <a:spcPts val="0"/>
              </a:spcBef>
              <a:spcAft>
                <a:spcPts val="0"/>
              </a:spcAft>
              <a:buFont typeface="Courier New" panose="02070309020205020404" pitchFamily="49" charset="0"/>
              <a:buChar char="o"/>
            </a:pP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Overall Rank (happiness Rank)</a:t>
            </a:r>
            <a:endParaRPr lang="en-US" sz="1100" dirty="0">
              <a:effectLst/>
              <a:latin typeface="Times New Roman" panose="02020603050405020304" pitchFamily="18" charset="0"/>
              <a:ea typeface="Calibri" panose="020F0502020204030204" pitchFamily="34" charset="0"/>
              <a:cs typeface="Times New Roman" panose="02020603050405020304" pitchFamily="18" charset="0"/>
            </a:endParaRPr>
          </a:p>
          <a:p>
            <a:pPr marL="742950" marR="0" lvl="1" indent="-285750">
              <a:lnSpc>
                <a:spcPct val="200000"/>
              </a:lnSpc>
              <a:spcBef>
                <a:spcPts val="0"/>
              </a:spcBef>
              <a:spcAft>
                <a:spcPts val="0"/>
              </a:spcAft>
              <a:buFont typeface="Courier New" panose="02070309020205020404" pitchFamily="49" charset="0"/>
              <a:buChar char="o"/>
            </a:pP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Country or region: Name of countries</a:t>
            </a:r>
            <a:endParaRPr lang="en-US" sz="1100" dirty="0">
              <a:effectLst/>
              <a:latin typeface="Times New Roman" panose="02020603050405020304" pitchFamily="18" charset="0"/>
              <a:ea typeface="Calibri" panose="020F0502020204030204" pitchFamily="34" charset="0"/>
              <a:cs typeface="Times New Roman" panose="02020603050405020304" pitchFamily="18" charset="0"/>
            </a:endParaRPr>
          </a:p>
          <a:p>
            <a:pPr marL="742950" marR="0" lvl="1" indent="-285750">
              <a:lnSpc>
                <a:spcPct val="200000"/>
              </a:lnSpc>
              <a:spcBef>
                <a:spcPts val="0"/>
              </a:spcBef>
              <a:spcAft>
                <a:spcPts val="0"/>
              </a:spcAft>
              <a:buFont typeface="Courier New" panose="02070309020205020404" pitchFamily="49" charset="0"/>
              <a:buChar char="o"/>
            </a:pP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Score: Happiness measurement on a scale of 0 to 10</a:t>
            </a:r>
            <a:endParaRPr lang="en-US" sz="1100" dirty="0">
              <a:effectLst/>
              <a:latin typeface="Times New Roman" panose="02020603050405020304" pitchFamily="18" charset="0"/>
              <a:ea typeface="Calibri" panose="020F0502020204030204" pitchFamily="34" charset="0"/>
              <a:cs typeface="Times New Roman" panose="02020603050405020304" pitchFamily="18" charset="0"/>
            </a:endParaRPr>
          </a:p>
          <a:p>
            <a:pPr marL="742950" marR="0" lvl="1" indent="-285750">
              <a:lnSpc>
                <a:spcPct val="200000"/>
              </a:lnSpc>
              <a:spcBef>
                <a:spcPts val="0"/>
              </a:spcBef>
              <a:spcAft>
                <a:spcPts val="0"/>
              </a:spcAft>
              <a:buFont typeface="Courier New" panose="02070309020205020404" pitchFamily="49" charset="0"/>
              <a:buChar char="o"/>
            </a:pP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GPA per capita (economy): Value of all final goods and services produced within a nation each </a:t>
            </a:r>
            <a:endParaRPr lang="en-US" sz="1100" dirty="0">
              <a:effectLst/>
              <a:latin typeface="Times New Roman" panose="02020603050405020304" pitchFamily="18" charset="0"/>
              <a:ea typeface="Calibri" panose="020F0502020204030204" pitchFamily="34" charset="0"/>
              <a:cs typeface="Times New Roman" panose="02020603050405020304" pitchFamily="18" charset="0"/>
            </a:endParaRPr>
          </a:p>
          <a:p>
            <a:pPr marL="742950" marR="0" lvl="1" indent="-285750">
              <a:lnSpc>
                <a:spcPct val="200000"/>
              </a:lnSpc>
              <a:spcBef>
                <a:spcPts val="0"/>
              </a:spcBef>
              <a:spcAft>
                <a:spcPts val="0"/>
              </a:spcAft>
              <a:buFont typeface="Courier New" panose="02070309020205020404" pitchFamily="49" charset="0"/>
              <a:buChar char="o"/>
            </a:pP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Social Support (Family): Importance of having a family</a:t>
            </a:r>
            <a:endParaRPr lang="en-US" sz="1100" dirty="0">
              <a:effectLst/>
              <a:latin typeface="Times New Roman" panose="02020603050405020304" pitchFamily="18" charset="0"/>
              <a:ea typeface="Calibri" panose="020F0502020204030204" pitchFamily="34" charset="0"/>
              <a:cs typeface="Times New Roman" panose="02020603050405020304" pitchFamily="18" charset="0"/>
            </a:endParaRPr>
          </a:p>
          <a:p>
            <a:pPr marL="742950" marR="0" lvl="1" indent="-285750">
              <a:lnSpc>
                <a:spcPct val="200000"/>
              </a:lnSpc>
              <a:spcBef>
                <a:spcPts val="0"/>
              </a:spcBef>
              <a:spcAft>
                <a:spcPts val="0"/>
              </a:spcAft>
              <a:buFont typeface="Courier New" panose="02070309020205020404" pitchFamily="49" charset="0"/>
              <a:buChar char="o"/>
            </a:pP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 Health Life Expectancy(health): Importance of health and amount of time people expect to live</a:t>
            </a:r>
            <a:endParaRPr lang="en-US" sz="1100" dirty="0">
              <a:effectLst/>
              <a:latin typeface="Times New Roman" panose="02020603050405020304" pitchFamily="18" charset="0"/>
              <a:ea typeface="Calibri" panose="020F0502020204030204" pitchFamily="34" charset="0"/>
              <a:cs typeface="Times New Roman" panose="02020603050405020304" pitchFamily="18" charset="0"/>
            </a:endParaRPr>
          </a:p>
          <a:p>
            <a:pPr marL="742950" marR="0" lvl="1" indent="-285750">
              <a:lnSpc>
                <a:spcPct val="200000"/>
              </a:lnSpc>
              <a:spcBef>
                <a:spcPts val="0"/>
              </a:spcBef>
              <a:spcAft>
                <a:spcPts val="0"/>
              </a:spcAft>
              <a:buFont typeface="Courier New" panose="02070309020205020404" pitchFamily="49" charset="0"/>
              <a:buChar char="o"/>
            </a:pP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 Freedom: Importance of freedom in each country</a:t>
            </a:r>
            <a:endParaRPr lang="en-US" sz="1100" dirty="0">
              <a:effectLst/>
              <a:latin typeface="Times New Roman" panose="02020603050405020304" pitchFamily="18" charset="0"/>
              <a:ea typeface="Calibri" panose="020F0502020204030204" pitchFamily="34" charset="0"/>
              <a:cs typeface="Times New Roman" panose="02020603050405020304" pitchFamily="18" charset="0"/>
            </a:endParaRPr>
          </a:p>
          <a:p>
            <a:pPr marL="742950" marR="0" lvl="1" indent="-285750">
              <a:lnSpc>
                <a:spcPct val="200000"/>
              </a:lnSpc>
              <a:spcBef>
                <a:spcPts val="0"/>
              </a:spcBef>
              <a:spcAft>
                <a:spcPts val="800"/>
              </a:spcAft>
              <a:buFont typeface="Courier New" panose="02070309020205020404" pitchFamily="49" charset="0"/>
              <a:buChar char="o"/>
            </a:pP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Generosity: The quality of being kind and generous</a:t>
            </a:r>
            <a:endParaRPr lang="en-US" sz="1100" dirty="0">
              <a:latin typeface="Times New Roman" panose="02020603050405020304" pitchFamily="18" charset="0"/>
              <a:ea typeface="Calibri" panose="020F0502020204030204" pitchFamily="34" charset="0"/>
              <a:cs typeface="Times New Roman" panose="02020603050405020304" pitchFamily="18" charset="0"/>
            </a:endParaRPr>
          </a:p>
          <a:p>
            <a:pPr marL="742950" marR="0" lvl="1" indent="-285750">
              <a:lnSpc>
                <a:spcPct val="200000"/>
              </a:lnSpc>
              <a:spcBef>
                <a:spcPts val="0"/>
              </a:spcBef>
              <a:spcAft>
                <a:spcPts val="800"/>
              </a:spcAft>
              <a:buFont typeface="Courier New" panose="02070309020205020404" pitchFamily="49" charset="0"/>
              <a:buChar char="o"/>
            </a:pPr>
            <a:r>
              <a:rPr lang="en-US" sz="1200" dirty="0">
                <a:effectLst/>
                <a:latin typeface="Times New Roman" panose="02020603050405020304" pitchFamily="18" charset="0"/>
                <a:ea typeface="Calibri" panose="020F0502020204030204" pitchFamily="34" charset="0"/>
              </a:rPr>
              <a:t>Perception of corruption(trust) in a government</a:t>
            </a:r>
            <a:endParaRPr lang="en-US" dirty="0">
              <a:effectLst/>
            </a:endParaRPr>
          </a:p>
        </p:txBody>
      </p:sp>
      <p:sp>
        <p:nvSpPr>
          <p:cNvPr id="70"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762544" y="255471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
        <p:nvSpPr>
          <p:cNvPr id="72"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88224" y="306986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dirty="0"/>
          </a:p>
        </p:txBody>
      </p:sp>
      <p:pic>
        <p:nvPicPr>
          <p:cNvPr id="6" name="Recorded Sound">
            <a:hlinkClick r:id="" action="ppaction://media"/>
            <a:extLst>
              <a:ext uri="{FF2B5EF4-FFF2-40B4-BE49-F238E27FC236}">
                <a16:creationId xmlns:a16="http://schemas.microsoft.com/office/drawing/2014/main" id="{73F413F3-871B-4971-88B5-F168CCDE8BE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008945" y="319107"/>
            <a:ext cx="487363" cy="487363"/>
          </a:xfrm>
          <a:prstGeom prst="rect">
            <a:avLst/>
          </a:prstGeom>
        </p:spPr>
      </p:pic>
    </p:spTree>
    <p:extLst>
      <p:ext uri="{BB962C8B-B14F-4D97-AF65-F5344CB8AC3E}">
        <p14:creationId xmlns:p14="http://schemas.microsoft.com/office/powerpoint/2010/main" val="31842619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8717"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9" name="Rectangle 57">
            <a:extLst>
              <a:ext uri="{FF2B5EF4-FFF2-40B4-BE49-F238E27FC236}">
                <a16:creationId xmlns:a16="http://schemas.microsoft.com/office/drawing/2014/main" id="{A2679492-7988-4050-9056-5424444524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0" name="Rectangle 59">
            <a:extLst>
              <a:ext uri="{FF2B5EF4-FFF2-40B4-BE49-F238E27FC236}">
                <a16:creationId xmlns:a16="http://schemas.microsoft.com/office/drawing/2014/main" id="{B091B163-7D61-4891-ABCF-5C13D9C418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A8500A7-1FB0-4E75-9CA3-F4023ABEBA2B}"/>
              </a:ext>
            </a:extLst>
          </p:cNvPr>
          <p:cNvSpPr>
            <a:spLocks noGrp="1"/>
          </p:cNvSpPr>
          <p:nvPr>
            <p:ph type="title"/>
          </p:nvPr>
        </p:nvSpPr>
        <p:spPr>
          <a:xfrm>
            <a:off x="1188069" y="381935"/>
            <a:ext cx="4008583" cy="5974414"/>
          </a:xfrm>
        </p:spPr>
        <p:txBody>
          <a:bodyPr anchor="ctr">
            <a:normAutofit/>
          </a:bodyPr>
          <a:lstStyle/>
          <a:p>
            <a:pPr marL="342900" marR="0" lvl="0" indent="-342900" defTabSz="914400" rtl="0" eaLnBrk="1" fontAlgn="auto" latinLnBrk="0" hangingPunct="1">
              <a:spcBef>
                <a:spcPts val="0"/>
              </a:spcBef>
              <a:spcAft>
                <a:spcPts val="800"/>
              </a:spcAft>
              <a:tabLst/>
              <a:defRPr/>
            </a:pPr>
            <a:r>
              <a:rPr kumimoji="0" lang="en-US" sz="7200" b="1" i="0" u="none" strike="noStrike" kern="1200" cap="none" spc="0" normalizeH="0" baseline="0" noProof="0" dirty="0">
                <a:ln>
                  <a:noFill/>
                </a:ln>
                <a:solidFill>
                  <a:schemeClr val="bg1"/>
                </a:solidFill>
                <a:effectLst/>
                <a:uLnTx/>
                <a:uFillTx/>
                <a:latin typeface="Times New Roman" panose="02020603050405020304" pitchFamily="18" charset="0"/>
                <a:ea typeface="Calibri" panose="020F0502020204030204" pitchFamily="34" charset="0"/>
                <a:cs typeface="Times New Roman" panose="02020603050405020304" pitchFamily="18" charset="0"/>
              </a:rPr>
              <a:t>Cleaning Dataset</a:t>
            </a:r>
            <a:br>
              <a:rPr kumimoji="0" lang="en-US" sz="7200" b="0" i="0" u="none" strike="noStrike" kern="1200" cap="none" spc="0" normalizeH="0" baseline="0" noProof="0" dirty="0">
                <a:ln>
                  <a:noFill/>
                </a:ln>
                <a:solidFill>
                  <a:schemeClr val="bg1"/>
                </a:solidFill>
                <a:effectLst/>
                <a:uLnTx/>
                <a:uFillTx/>
                <a:latin typeface="Times New Roman" panose="02020603050405020304" pitchFamily="18" charset="0"/>
                <a:ea typeface="Calibri" panose="020F0502020204030204" pitchFamily="34" charset="0"/>
                <a:cs typeface="Times New Roman" panose="02020603050405020304" pitchFamily="18" charset="0"/>
              </a:rPr>
            </a:br>
            <a:endParaRPr lang="en-US" sz="7200" dirty="0">
              <a:solidFill>
                <a:schemeClr val="bg1"/>
              </a:solidFill>
            </a:endParaRPr>
          </a:p>
        </p:txBody>
      </p:sp>
      <p:sp>
        <p:nvSpPr>
          <p:cNvPr id="71"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3061" y="554152"/>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bg1"/>
          </a:solidFill>
          <a:ln w="776" cap="flat">
            <a:noFill/>
            <a:prstDash val="solid"/>
            <a:miter/>
          </a:ln>
        </p:spPr>
        <p:txBody>
          <a:bodyPr rtlCol="0" anchor="ctr"/>
          <a:lstStyle/>
          <a:p>
            <a:endParaRPr lang="en-US" dirty="0"/>
          </a:p>
        </p:txBody>
      </p:sp>
      <p:sp>
        <p:nvSpPr>
          <p:cNvPr id="72"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5643" y="837005"/>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bg1"/>
          </a:solidFill>
          <a:ln w="516" cap="flat">
            <a:noFill/>
            <a:prstDash val="solid"/>
            <a:miter/>
          </a:ln>
        </p:spPr>
        <p:txBody>
          <a:bodyPr rtlCol="0" anchor="ctr"/>
          <a:lstStyle/>
          <a:p>
            <a:endParaRPr lang="en-US" dirty="0"/>
          </a:p>
        </p:txBody>
      </p:sp>
      <p:sp>
        <p:nvSpPr>
          <p:cNvPr id="73"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3892" y="1472473"/>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bg1"/>
          </a:solidFill>
          <a:ln w="751" cap="flat">
            <a:noFill/>
            <a:prstDash val="solid"/>
            <a:miter/>
          </a:ln>
        </p:spPr>
        <p:txBody>
          <a:bodyPr rtlCol="0" anchor="ctr"/>
          <a:lstStyle/>
          <a:p>
            <a:endParaRPr lang="en-US" dirty="0"/>
          </a:p>
        </p:txBody>
      </p:sp>
      <p:sp>
        <p:nvSpPr>
          <p:cNvPr id="3" name="Content Placeholder 2">
            <a:extLst>
              <a:ext uri="{FF2B5EF4-FFF2-40B4-BE49-F238E27FC236}">
                <a16:creationId xmlns:a16="http://schemas.microsoft.com/office/drawing/2014/main" id="{1E2BD9D1-14F5-47F1-84D8-06D75F812522}"/>
              </a:ext>
            </a:extLst>
          </p:cNvPr>
          <p:cNvSpPr>
            <a:spLocks noGrp="1"/>
          </p:cNvSpPr>
          <p:nvPr>
            <p:ph idx="1"/>
          </p:nvPr>
        </p:nvSpPr>
        <p:spPr>
          <a:xfrm>
            <a:off x="6136855" y="441792"/>
            <a:ext cx="4866048" cy="5974415"/>
          </a:xfrm>
        </p:spPr>
        <p:txBody>
          <a:bodyPr anchor="ctr">
            <a:normAutofit/>
          </a:bodyPr>
          <a:lstStyle/>
          <a:p>
            <a:pPr marL="0" indent="0">
              <a:buNone/>
            </a:pPr>
            <a:endParaRPr lang="en-US" sz="1800" dirty="0">
              <a:effectLst/>
              <a:latin typeface="Times New Roman" panose="02020603050405020304" pitchFamily="18" charset="0"/>
              <a:ea typeface="Calibri" panose="020F0502020204030204" pitchFamily="34" charset="0"/>
            </a:endParaRPr>
          </a:p>
          <a:p>
            <a:pPr marL="0" indent="0">
              <a:buNone/>
            </a:pPr>
            <a:r>
              <a:rPr lang="en-US" sz="1800" dirty="0">
                <a:effectLst/>
                <a:latin typeface="Times New Roman" panose="02020603050405020304" pitchFamily="18" charset="0"/>
                <a:ea typeface="Calibri" panose="020F0502020204030204" pitchFamily="34" charset="0"/>
              </a:rPr>
              <a:t>Data cleaning is the process of detecting and correcting corrupt or inaccurate records from a record set, table, or database and refers to identifying incomplete, incorrect, inaccurate, or irrelevant parts of the data and then replacing, modifying, or deleting the dirty or coarse data. </a:t>
            </a:r>
            <a:endParaRPr lang="en-US" sz="1800" dirty="0"/>
          </a:p>
        </p:txBody>
      </p:sp>
      <p:cxnSp>
        <p:nvCxnSpPr>
          <p:cNvPr id="68" name="Straight Connector 67">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0394"/>
            <a:ext cx="0" cy="3238728"/>
          </a:xfrm>
          <a:prstGeom prst="line">
            <a:avLst/>
          </a:prstGeom>
          <a:ln w="25400" cap="sq">
            <a:gradFill flip="none" rotWithShape="1">
              <a:gsLst>
                <a:gs pos="0">
                  <a:schemeClr val="accent2"/>
                </a:gs>
                <a:gs pos="100000">
                  <a:schemeClr val="accent4"/>
                </a:gs>
              </a:gsLst>
              <a:lin ang="5400000" scaled="1"/>
              <a:tileRect/>
            </a:gradFill>
            <a:bevel/>
          </a:ln>
        </p:spPr>
        <p:style>
          <a:lnRef idx="1">
            <a:schemeClr val="accent1"/>
          </a:lnRef>
          <a:fillRef idx="0">
            <a:schemeClr val="accent1"/>
          </a:fillRef>
          <a:effectRef idx="0">
            <a:schemeClr val="accent1"/>
          </a:effectRef>
          <a:fontRef idx="minor">
            <a:schemeClr val="tx1"/>
          </a:fontRef>
        </p:style>
      </p:cxnSp>
      <p:pic>
        <p:nvPicPr>
          <p:cNvPr id="4" name="Recorded Sound">
            <a:hlinkClick r:id="" action="ppaction://media"/>
            <a:extLst>
              <a:ext uri="{FF2B5EF4-FFF2-40B4-BE49-F238E27FC236}">
                <a16:creationId xmlns:a16="http://schemas.microsoft.com/office/drawing/2014/main" id="{CF93DD74-A231-4220-9883-9B43CA86233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9051925" y="-510148"/>
            <a:ext cx="487363" cy="487363"/>
          </a:xfrm>
          <a:prstGeom prst="rect">
            <a:avLst/>
          </a:prstGeom>
        </p:spPr>
      </p:pic>
    </p:spTree>
    <p:extLst>
      <p:ext uri="{BB962C8B-B14F-4D97-AF65-F5344CB8AC3E}">
        <p14:creationId xmlns:p14="http://schemas.microsoft.com/office/powerpoint/2010/main" val="1458590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2723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69CA51-536F-4B5A-8C7D-DEAEDD4399BB}"/>
              </a:ext>
            </a:extLst>
          </p:cNvPr>
          <p:cNvSpPr>
            <a:spLocks noGrp="1"/>
          </p:cNvSpPr>
          <p:nvPr>
            <p:ph type="title"/>
          </p:nvPr>
        </p:nvSpPr>
        <p:spPr>
          <a:xfrm>
            <a:off x="838200" y="365125"/>
            <a:ext cx="10515600" cy="1130300"/>
          </a:xfrm>
        </p:spPr>
        <p:txBody>
          <a:bodyPr>
            <a:normAutofit/>
          </a:bodyPr>
          <a:lstStyle/>
          <a:p>
            <a:pPr algn="ctr"/>
            <a:r>
              <a:rPr lang="en-US" sz="4000" dirty="0">
                <a:latin typeface="Times New Roman" panose="02020603050405020304" pitchFamily="18" charset="0"/>
                <a:cs typeface="Times New Roman" panose="02020603050405020304" pitchFamily="18" charset="0"/>
              </a:rPr>
              <a:t>Glimpse dataset-2019 by using R Programing</a:t>
            </a:r>
          </a:p>
        </p:txBody>
      </p:sp>
      <p:pic>
        <p:nvPicPr>
          <p:cNvPr id="13" name="Content Placeholder 12">
            <a:extLst>
              <a:ext uri="{FF2B5EF4-FFF2-40B4-BE49-F238E27FC236}">
                <a16:creationId xmlns:a16="http://schemas.microsoft.com/office/drawing/2014/main" id="{2440A820-60B4-49CC-90B1-5FBBA242C4B9}"/>
              </a:ext>
            </a:extLst>
          </p:cNvPr>
          <p:cNvPicPr>
            <a:picLocks noGrp="1"/>
          </p:cNvPicPr>
          <p:nvPr>
            <p:ph idx="1"/>
          </p:nvPr>
        </p:nvPicPr>
        <p:blipFill>
          <a:blip r:embed="rId4"/>
          <a:stretch>
            <a:fillRect/>
          </a:stretch>
        </p:blipFill>
        <p:spPr>
          <a:xfrm>
            <a:off x="789992" y="1933996"/>
            <a:ext cx="11430000" cy="4981576"/>
          </a:xfrm>
          <a:prstGeom prst="rect">
            <a:avLst/>
          </a:prstGeom>
        </p:spPr>
      </p:pic>
      <p:pic>
        <p:nvPicPr>
          <p:cNvPr id="5" name="Recorded Sound">
            <a:hlinkClick r:id="" action="ppaction://media"/>
            <a:extLst>
              <a:ext uri="{FF2B5EF4-FFF2-40B4-BE49-F238E27FC236}">
                <a16:creationId xmlns:a16="http://schemas.microsoft.com/office/drawing/2014/main" id="{6C44065D-962A-4D64-87A8-40BFD329D1B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487919" y="-487363"/>
            <a:ext cx="487363" cy="487363"/>
          </a:xfrm>
          <a:prstGeom prst="rect">
            <a:avLst/>
          </a:prstGeom>
        </p:spPr>
      </p:pic>
    </p:spTree>
    <p:extLst>
      <p:ext uri="{BB962C8B-B14F-4D97-AF65-F5344CB8AC3E}">
        <p14:creationId xmlns:p14="http://schemas.microsoft.com/office/powerpoint/2010/main" val="321376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251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27D73B4-9F5C-4A64-A179-51B9500CB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C1F06963-6374-4B48-844F-071A9BAAAE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9528" y="554152"/>
            <a:ext cx="5742189" cy="5742189"/>
          </a:xfrm>
          <a:prstGeom prst="ellipse">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 name="Title 1">
            <a:extLst>
              <a:ext uri="{FF2B5EF4-FFF2-40B4-BE49-F238E27FC236}">
                <a16:creationId xmlns:a16="http://schemas.microsoft.com/office/drawing/2014/main" id="{2287CA0F-9F47-4917-BEAA-ECC59C6FDB62}"/>
              </a:ext>
            </a:extLst>
          </p:cNvPr>
          <p:cNvSpPr>
            <a:spLocks noGrp="1"/>
          </p:cNvSpPr>
          <p:nvPr>
            <p:ph type="title"/>
          </p:nvPr>
        </p:nvSpPr>
        <p:spPr>
          <a:xfrm>
            <a:off x="1245072" y="1289765"/>
            <a:ext cx="3651101" cy="4270963"/>
          </a:xfrm>
        </p:spPr>
        <p:txBody>
          <a:bodyPr anchor="ctr">
            <a:normAutofit/>
          </a:bodyPr>
          <a:lstStyle/>
          <a:p>
            <a:pPr marL="342900" marR="0" lvl="0" indent="-342900" algn="ctr">
              <a:spcBef>
                <a:spcPts val="0"/>
              </a:spcBef>
              <a:spcAft>
                <a:spcPts val="800"/>
              </a:spcAft>
            </a:pPr>
            <a:br>
              <a:rPr lang="en-US" sz="4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br>
            <a:r>
              <a:rPr lang="en-US" sz="4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Visualization</a:t>
            </a:r>
            <a:br>
              <a:rPr lang="en-US" sz="4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br>
            <a:endParaRPr lang="en-US" sz="4000" dirty="0">
              <a:solidFill>
                <a:schemeClr val="bg1"/>
              </a:solidFill>
            </a:endParaRPr>
          </a:p>
        </p:txBody>
      </p:sp>
      <p:sp>
        <p:nvSpPr>
          <p:cNvPr id="12"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3493" y="374394"/>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2"/>
          </a:solidFill>
          <a:ln w="776" cap="flat">
            <a:noFill/>
            <a:prstDash val="solid"/>
            <a:miter/>
          </a:ln>
        </p:spPr>
        <p:txBody>
          <a:bodyPr rtlCol="0" anchor="ctr"/>
          <a:lstStyle/>
          <a:p>
            <a:endParaRPr lang="en-US" dirty="0"/>
          </a:p>
        </p:txBody>
      </p:sp>
      <p:sp>
        <p:nvSpPr>
          <p:cNvPr id="14"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0109" y="1084507"/>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2"/>
          </a:solidFill>
          <a:ln w="751" cap="flat">
            <a:noFill/>
            <a:prstDash val="solid"/>
            <a:miter/>
          </a:ln>
        </p:spPr>
        <p:txBody>
          <a:bodyPr rtlCol="0" anchor="ctr"/>
          <a:lstStyle/>
          <a:p>
            <a:endParaRPr lang="en-US" dirty="0"/>
          </a:p>
        </p:txBody>
      </p:sp>
      <p:sp>
        <p:nvSpPr>
          <p:cNvPr id="3" name="Content Placeholder 2">
            <a:extLst>
              <a:ext uri="{FF2B5EF4-FFF2-40B4-BE49-F238E27FC236}">
                <a16:creationId xmlns:a16="http://schemas.microsoft.com/office/drawing/2014/main" id="{4672CC1A-9FAB-4FDE-AED6-B46D35A66FCC}"/>
              </a:ext>
            </a:extLst>
          </p:cNvPr>
          <p:cNvSpPr>
            <a:spLocks noGrp="1"/>
          </p:cNvSpPr>
          <p:nvPr>
            <p:ph idx="1"/>
          </p:nvPr>
        </p:nvSpPr>
        <p:spPr>
          <a:xfrm>
            <a:off x="6352099" y="381935"/>
            <a:ext cx="4730856" cy="5974415"/>
          </a:xfrm>
        </p:spPr>
        <p:txBody>
          <a:bodyPr anchor="ctr">
            <a:normAutofit/>
          </a:bodyPr>
          <a:lstStyle/>
          <a:p>
            <a:pPr marL="0" indent="0">
              <a:buNone/>
            </a:pPr>
            <a:endParaRPr lang="en-US" sz="1800" dirty="0">
              <a:effectLst/>
              <a:latin typeface="Times New Roman" panose="02020603050405020304" pitchFamily="18" charset="0"/>
              <a:ea typeface="Calibri" panose="020F0502020204030204" pitchFamily="34" charset="0"/>
            </a:endParaRPr>
          </a:p>
          <a:p>
            <a:pPr marL="0" indent="0">
              <a:buNone/>
            </a:pPr>
            <a:r>
              <a:rPr lang="en-US" sz="1800" dirty="0">
                <a:effectLst/>
                <a:latin typeface="Times New Roman" panose="02020603050405020304" pitchFamily="18" charset="0"/>
                <a:ea typeface="Calibri" panose="020F0502020204030204" pitchFamily="34" charset="0"/>
              </a:rPr>
              <a:t>visualization's purpose is the communication of data. Visualization transforms from the invisible to the visible. In this section, we use different variables to determine their correlation.</a:t>
            </a:r>
            <a:endParaRPr lang="en-US" sz="1800" dirty="0">
              <a:latin typeface="Times New Roman" panose="02020603050405020304" pitchFamily="18" charset="0"/>
              <a:ea typeface="Calibri" panose="020F0502020204030204" pitchFamily="34" charset="0"/>
            </a:endParaRPr>
          </a:p>
          <a:p>
            <a:pPr marL="0" indent="0">
              <a:buNone/>
            </a:pPr>
            <a:endParaRPr lang="en-US" sz="1800" dirty="0">
              <a:effectLst/>
              <a:latin typeface="Times New Roman" panose="02020603050405020304" pitchFamily="18" charset="0"/>
              <a:ea typeface="Calibri" panose="020F0502020204030204" pitchFamily="34" charset="0"/>
            </a:endParaRPr>
          </a:p>
        </p:txBody>
      </p:sp>
      <p:sp>
        <p:nvSpPr>
          <p:cNvPr id="16"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36547" y="5751820"/>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2"/>
          </a:solidFill>
          <a:ln w="516" cap="flat">
            <a:noFill/>
            <a:prstDash val="solid"/>
            <a:miter/>
          </a:ln>
        </p:spPr>
        <p:txBody>
          <a:bodyPr rtlCol="0" anchor="ctr"/>
          <a:lstStyle/>
          <a:p>
            <a:endParaRPr lang="en-US" dirty="0"/>
          </a:p>
        </p:txBody>
      </p:sp>
      <p:cxnSp>
        <p:nvCxnSpPr>
          <p:cNvPr id="18" name="Straight Connector 17">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0394"/>
            <a:ext cx="0" cy="3238728"/>
          </a:xfrm>
          <a:prstGeom prst="line">
            <a:avLst/>
          </a:prstGeom>
          <a:ln w="25400" cap="sq">
            <a:gradFill flip="none" rotWithShape="1">
              <a:gsLst>
                <a:gs pos="0">
                  <a:schemeClr val="accent2"/>
                </a:gs>
                <a:gs pos="100000">
                  <a:schemeClr val="accent4"/>
                </a:gs>
              </a:gsLst>
              <a:lin ang="5400000" scaled="1"/>
              <a:tileRect/>
            </a:gradFill>
            <a:bevel/>
          </a:ln>
        </p:spPr>
        <p:style>
          <a:lnRef idx="1">
            <a:schemeClr val="accent1"/>
          </a:lnRef>
          <a:fillRef idx="0">
            <a:schemeClr val="accent1"/>
          </a:fillRef>
          <a:effectRef idx="0">
            <a:schemeClr val="accent1"/>
          </a:effectRef>
          <a:fontRef idx="minor">
            <a:schemeClr val="tx1"/>
          </a:fontRef>
        </p:style>
      </p:cxnSp>
      <p:pic>
        <p:nvPicPr>
          <p:cNvPr id="4" name="Recorded Sound">
            <a:hlinkClick r:id="" action="ppaction://media"/>
            <a:extLst>
              <a:ext uri="{FF2B5EF4-FFF2-40B4-BE49-F238E27FC236}">
                <a16:creationId xmlns:a16="http://schemas.microsoft.com/office/drawing/2014/main" id="{5E9FBDB6-79A5-4FB2-95EB-2BEF71FA228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7613557" y="-678331"/>
            <a:ext cx="487363" cy="487363"/>
          </a:xfrm>
          <a:prstGeom prst="rect">
            <a:avLst/>
          </a:prstGeom>
        </p:spPr>
      </p:pic>
    </p:spTree>
    <p:extLst>
      <p:ext uri="{BB962C8B-B14F-4D97-AF65-F5344CB8AC3E}">
        <p14:creationId xmlns:p14="http://schemas.microsoft.com/office/powerpoint/2010/main" val="932330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2393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A2679492-7988-4050-9056-5424444524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319A642-8688-4B4F-BDE3-FB82A6127682}"/>
              </a:ext>
            </a:extLst>
          </p:cNvPr>
          <p:cNvSpPr>
            <a:spLocks noGrp="1"/>
          </p:cNvSpPr>
          <p:nvPr>
            <p:ph type="title"/>
          </p:nvPr>
        </p:nvSpPr>
        <p:spPr>
          <a:xfrm>
            <a:off x="5779912" y="501651"/>
            <a:ext cx="6331217" cy="804635"/>
          </a:xfrm>
        </p:spPr>
        <p:txBody>
          <a:bodyPr vert="horz" lIns="91440" tIns="45720" rIns="91440" bIns="45720" rtlCol="0" anchor="b">
            <a:normAutofit/>
          </a:bodyPr>
          <a:lstStyle/>
          <a:p>
            <a:pPr algn="ctr"/>
            <a:r>
              <a:rPr lang="en-US" sz="4000" kern="1200" dirty="0">
                <a:solidFill>
                  <a:schemeClr val="tx1"/>
                </a:solidFill>
                <a:latin typeface="Times New Roman" panose="02020603050405020304" pitchFamily="18" charset="0"/>
                <a:cs typeface="Times New Roman" panose="02020603050405020304" pitchFamily="18" charset="0"/>
              </a:rPr>
              <a:t>Heatmap</a:t>
            </a:r>
          </a:p>
        </p:txBody>
      </p:sp>
      <p:sp>
        <p:nvSpPr>
          <p:cNvPr id="25" name="Rectangle 24">
            <a:extLst>
              <a:ext uri="{FF2B5EF4-FFF2-40B4-BE49-F238E27FC236}">
                <a16:creationId xmlns:a16="http://schemas.microsoft.com/office/drawing/2014/main" id="{B091B163-7D61-4891-ABCF-5C13D9C418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8412F7DE-8FF6-4F00-9CB1-0BA111EA95D1}"/>
              </a:ext>
            </a:extLst>
          </p:cNvPr>
          <p:cNvSpPr txBox="1"/>
          <p:nvPr/>
        </p:nvSpPr>
        <p:spPr>
          <a:xfrm>
            <a:off x="5885836" y="1335881"/>
            <a:ext cx="5595083" cy="2894239"/>
          </a:xfrm>
          <a:prstGeom prst="rect">
            <a:avLst/>
          </a:prstGeom>
        </p:spPr>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endParaRPr lang="en-US" dirty="0">
              <a:effectLst/>
            </a:endParaRPr>
          </a:p>
          <a:p>
            <a:pPr>
              <a:lnSpc>
                <a:spcPct val="90000"/>
              </a:lnSpc>
              <a:spcAft>
                <a:spcPts val="600"/>
              </a:spcAft>
            </a:pPr>
            <a:endParaRPr lang="en-US" dirty="0">
              <a:latin typeface="Times New Roman" panose="02020603050405020304" pitchFamily="18" charset="0"/>
              <a:cs typeface="Times New Roman" panose="02020603050405020304" pitchFamily="18" charset="0"/>
            </a:endParaRPr>
          </a:p>
          <a:p>
            <a:r>
              <a:rPr lang="en-US" dirty="0"/>
              <a:t>The heatmap of correlation among the variables displays the color palette in the side represents the amount of correlation among the variables. Therefore, the lighter shade represents a high correlation. You can see that the happiness score correlated with the economy, family, and life expectancy. It is least correlated with generosity.</a:t>
            </a:r>
          </a:p>
        </p:txBody>
      </p:sp>
      <p:cxnSp>
        <p:nvCxnSpPr>
          <p:cNvPr id="27" name="Straight Connector 26">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0394"/>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pic>
        <p:nvPicPr>
          <p:cNvPr id="3" name="Recorded Sound">
            <a:hlinkClick r:id="" action="ppaction://media"/>
            <a:extLst>
              <a:ext uri="{FF2B5EF4-FFF2-40B4-BE49-F238E27FC236}">
                <a16:creationId xmlns:a16="http://schemas.microsoft.com/office/drawing/2014/main" id="{BF03C581-F3BF-4E3A-9D8C-C684F52635B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493849" y="-480219"/>
            <a:ext cx="487363" cy="487363"/>
          </a:xfrm>
          <a:prstGeom prst="rect">
            <a:avLst/>
          </a:prstGeom>
        </p:spPr>
      </p:pic>
      <p:pic>
        <p:nvPicPr>
          <p:cNvPr id="8" name="Content Placeholder 7">
            <a:extLst>
              <a:ext uri="{FF2B5EF4-FFF2-40B4-BE49-F238E27FC236}">
                <a16:creationId xmlns:a16="http://schemas.microsoft.com/office/drawing/2014/main" id="{0B80498A-7F35-40C5-86A2-0B2F322C68DC}"/>
              </a:ext>
            </a:extLst>
          </p:cNvPr>
          <p:cNvPicPr>
            <a:picLocks noGrp="1" noChangeAspect="1"/>
          </p:cNvPicPr>
          <p:nvPr>
            <p:ph idx="1"/>
          </p:nvPr>
        </p:nvPicPr>
        <p:blipFill>
          <a:blip r:embed="rId6"/>
          <a:stretch>
            <a:fillRect/>
          </a:stretch>
        </p:blipFill>
        <p:spPr>
          <a:xfrm>
            <a:off x="-1073247" y="610508"/>
            <a:ext cx="6747916" cy="4901227"/>
          </a:xfrm>
          <a:prstGeom prst="rect">
            <a:avLst/>
          </a:prstGeom>
        </p:spPr>
      </p:pic>
    </p:spTree>
    <p:extLst>
      <p:ext uri="{BB962C8B-B14F-4D97-AF65-F5344CB8AC3E}">
        <p14:creationId xmlns:p14="http://schemas.microsoft.com/office/powerpoint/2010/main" val="2820281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3976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 name="Rectangle 50">
            <a:extLst>
              <a:ext uri="{FF2B5EF4-FFF2-40B4-BE49-F238E27FC236}">
                <a16:creationId xmlns:a16="http://schemas.microsoft.com/office/drawing/2014/main" id="{A2679492-7988-4050-9056-5424444524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845FA3B-FAEA-4323-B60F-869FC75DF755}"/>
              </a:ext>
            </a:extLst>
          </p:cNvPr>
          <p:cNvSpPr>
            <a:spLocks noGrp="1"/>
          </p:cNvSpPr>
          <p:nvPr>
            <p:ph type="title"/>
          </p:nvPr>
        </p:nvSpPr>
        <p:spPr>
          <a:xfrm>
            <a:off x="5865541" y="8879"/>
            <a:ext cx="6326457" cy="2209028"/>
          </a:xfrm>
        </p:spPr>
        <p:txBody>
          <a:bodyPr vert="horz" lIns="91440" tIns="45720" rIns="91440" bIns="45720" rtlCol="0" anchor="b">
            <a:normAutofit/>
          </a:bodyPr>
          <a:lstStyle/>
          <a:p>
            <a:pPr algn="ctr"/>
            <a:r>
              <a:rPr lang="en-US" sz="4000" kern="1200" dirty="0">
                <a:solidFill>
                  <a:schemeClr val="tx1"/>
                </a:solidFill>
                <a:latin typeface="Times New Roman" panose="02020603050405020304" pitchFamily="18" charset="0"/>
                <a:cs typeface="Times New Roman" panose="02020603050405020304" pitchFamily="18" charset="0"/>
              </a:rPr>
              <a:t>Correlation plot between numerical variables</a:t>
            </a:r>
          </a:p>
        </p:txBody>
      </p:sp>
      <p:sp>
        <p:nvSpPr>
          <p:cNvPr id="53" name="Rectangle 52">
            <a:extLst>
              <a:ext uri="{FF2B5EF4-FFF2-40B4-BE49-F238E27FC236}">
                <a16:creationId xmlns:a16="http://schemas.microsoft.com/office/drawing/2014/main" id="{B091B163-7D61-4891-ABCF-5C13D9C418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extBox 30">
            <a:extLst>
              <a:ext uri="{FF2B5EF4-FFF2-40B4-BE49-F238E27FC236}">
                <a16:creationId xmlns:a16="http://schemas.microsoft.com/office/drawing/2014/main" id="{E126AC31-D778-42CB-8493-28B89528DE98}"/>
              </a:ext>
            </a:extLst>
          </p:cNvPr>
          <p:cNvSpPr txBox="1"/>
          <p:nvPr/>
        </p:nvSpPr>
        <p:spPr>
          <a:xfrm>
            <a:off x="6392583" y="2645922"/>
            <a:ext cx="4434721" cy="2545203"/>
          </a:xfrm>
          <a:prstGeom prst="rect">
            <a:avLst/>
          </a:prstGeom>
        </p:spPr>
        <p:txBody>
          <a:bodyPr vert="horz" lIns="91440" tIns="45720" rIns="91440" bIns="45720" rtlCol="0" anchor="t">
            <a:normAutofit/>
          </a:bodyPr>
          <a:lstStyle/>
          <a:p>
            <a:pPr marL="457200" marR="0">
              <a:lnSpc>
                <a:spcPct val="90000"/>
              </a:lnSpc>
              <a:spcBef>
                <a:spcPts val="0"/>
              </a:spcBef>
              <a:spcAft>
                <a:spcPts val="800"/>
              </a:spcAft>
            </a:pPr>
            <a:endParaRPr lang="en-US" dirty="0"/>
          </a:p>
          <a:p>
            <a:pPr marL="457200" marR="0">
              <a:lnSpc>
                <a:spcPct val="90000"/>
              </a:lnSpc>
              <a:spcBef>
                <a:spcPts val="0"/>
              </a:spcBef>
              <a:spcAft>
                <a:spcPts val="800"/>
              </a:spcAft>
            </a:pPr>
            <a:r>
              <a:rPr lang="en-US" dirty="0">
                <a:latin typeface="Times New Roman" panose="02020603050405020304" pitchFamily="18" charset="0"/>
                <a:cs typeface="Times New Roman" panose="02020603050405020304" pitchFamily="18" charset="0"/>
              </a:rPr>
              <a:t>T</a:t>
            </a:r>
            <a:r>
              <a:rPr lang="en-US" dirty="0">
                <a:effectLst/>
                <a:latin typeface="Times New Roman" panose="02020603050405020304" pitchFamily="18" charset="0"/>
                <a:cs typeface="Times New Roman" panose="02020603050405020304" pitchFamily="18" charset="0"/>
              </a:rPr>
              <a:t>here is an inverse correlation between the Happiness Rank and all the other numerical variables. The lower the happiness rank, the higher the happiness score, and the higher the other factors that contribute to happiness</a:t>
            </a:r>
            <a:r>
              <a:rPr lang="en-US" dirty="0">
                <a:effectLst/>
              </a:rPr>
              <a:t>.</a:t>
            </a:r>
          </a:p>
        </p:txBody>
      </p:sp>
      <p:cxnSp>
        <p:nvCxnSpPr>
          <p:cNvPr id="55" name="Straight Connector 54">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0394"/>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pic>
        <p:nvPicPr>
          <p:cNvPr id="3" name="Recorded Sound">
            <a:hlinkClick r:id="" action="ppaction://media"/>
            <a:extLst>
              <a:ext uri="{FF2B5EF4-FFF2-40B4-BE49-F238E27FC236}">
                <a16:creationId xmlns:a16="http://schemas.microsoft.com/office/drawing/2014/main" id="{31E5D794-A7EA-4194-8845-1CB3454F47C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38087" y="-487363"/>
            <a:ext cx="487363" cy="487363"/>
          </a:xfrm>
          <a:prstGeom prst="rect">
            <a:avLst/>
          </a:prstGeom>
        </p:spPr>
      </p:pic>
      <p:pic>
        <p:nvPicPr>
          <p:cNvPr id="8" name="Picture 2">
            <a:extLst>
              <a:ext uri="{FF2B5EF4-FFF2-40B4-BE49-F238E27FC236}">
                <a16:creationId xmlns:a16="http://schemas.microsoft.com/office/drawing/2014/main" id="{0D50854D-938C-44A1-BE51-8677819C86D8}"/>
              </a:ext>
            </a:extLst>
          </p:cNvPr>
          <p:cNvPicPr>
            <a:picLocks noGrp="1" noChangeAspect="1" noChangeArrowheads="1"/>
          </p:cNvPicPr>
          <p:nvPr>
            <p:ph idx="1"/>
          </p:nvPr>
        </p:nvPicPr>
        <p:blipFill>
          <a:blip r:embed="rId6">
            <a:extLst>
              <a:ext uri="{28A0092B-C50C-407E-A947-70E740481C1C}">
                <a14:useLocalDpi xmlns:a14="http://schemas.microsoft.com/office/drawing/2010/main" val="0"/>
              </a:ext>
            </a:extLst>
          </a:blip>
          <a:srcRect/>
          <a:stretch>
            <a:fillRect/>
          </a:stretch>
        </p:blipFill>
        <p:spPr bwMode="auto">
          <a:xfrm>
            <a:off x="-50261" y="878420"/>
            <a:ext cx="5779911"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620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4029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2" name="Rectangle 61">
            <a:extLst>
              <a:ext uri="{FF2B5EF4-FFF2-40B4-BE49-F238E27FC236}">
                <a16:creationId xmlns:a16="http://schemas.microsoft.com/office/drawing/2014/main" id="{327D73B4-9F5C-4A64-A179-51B9500CB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51335C0-7229-4C48-B7BF-79B764E556AE}"/>
              </a:ext>
            </a:extLst>
          </p:cNvPr>
          <p:cNvSpPr>
            <a:spLocks noGrp="1"/>
          </p:cNvSpPr>
          <p:nvPr>
            <p:ph type="title"/>
          </p:nvPr>
        </p:nvSpPr>
        <p:spPr>
          <a:xfrm>
            <a:off x="6065154" y="467271"/>
            <a:ext cx="6126846" cy="1573402"/>
          </a:xfrm>
        </p:spPr>
        <p:txBody>
          <a:bodyPr anchor="b">
            <a:normAutofit/>
          </a:bodyPr>
          <a:lstStyle/>
          <a:p>
            <a:pPr marL="342900" marR="0" lvl="0" indent="-342900" algn="ctr">
              <a:spcBef>
                <a:spcPts val="0"/>
              </a:spcBef>
              <a:spcAft>
                <a:spcPts val="800"/>
              </a:spcAft>
            </a:pPr>
            <a:r>
              <a:rPr lang="en-US" sz="4000" b="1" dirty="0">
                <a:latin typeface="Times New Roman" panose="02020603050405020304" pitchFamily="18" charset="0"/>
                <a:ea typeface="Calibri" panose="020F0502020204030204" pitchFamily="34" charset="0"/>
                <a:cs typeface="Times New Roman" panose="02020603050405020304" pitchFamily="18" charset="0"/>
              </a:rPr>
              <a:t>Random Forest</a:t>
            </a:r>
            <a:br>
              <a:rPr lang="en-US" sz="4000" dirty="0">
                <a:effectLst/>
                <a:latin typeface="Times New Roman" panose="02020603050405020304" pitchFamily="18" charset="0"/>
                <a:ea typeface="Calibri" panose="020F0502020204030204" pitchFamily="34" charset="0"/>
                <a:cs typeface="Times New Roman" panose="02020603050405020304" pitchFamily="18" charset="0"/>
              </a:rPr>
            </a:br>
            <a:endParaRPr lang="en-US" sz="4000" dirty="0"/>
          </a:p>
        </p:txBody>
      </p:sp>
      <p:sp>
        <p:nvSpPr>
          <p:cNvPr id="64" name="Oval 63">
            <a:extLst>
              <a:ext uri="{FF2B5EF4-FFF2-40B4-BE49-F238E27FC236}">
                <a16:creationId xmlns:a16="http://schemas.microsoft.com/office/drawing/2014/main" id="{C1F06963-6374-4B48-844F-071A9BAAAE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2965" y="554152"/>
            <a:ext cx="5742189" cy="5742189"/>
          </a:xfrm>
          <a:prstGeom prst="ellipse">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66"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4956" y="703679"/>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2"/>
          </a:solidFill>
          <a:ln w="776" cap="flat">
            <a:noFill/>
            <a:prstDash val="solid"/>
            <a:miter/>
          </a:ln>
        </p:spPr>
        <p:txBody>
          <a:bodyPr rtlCol="0" anchor="ctr"/>
          <a:lstStyle/>
          <a:p>
            <a:endParaRPr lang="en-US" dirty="0"/>
          </a:p>
        </p:txBody>
      </p:sp>
      <p:sp>
        <p:nvSpPr>
          <p:cNvPr id="68"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2753" y="1562696"/>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2"/>
          </a:solidFill>
          <a:ln w="751" cap="flat">
            <a:noFill/>
            <a:prstDash val="solid"/>
            <a:miter/>
          </a:ln>
        </p:spPr>
        <p:txBody>
          <a:bodyPr rtlCol="0" anchor="ctr"/>
          <a:lstStyle/>
          <a:p>
            <a:endParaRPr lang="en-US" dirty="0"/>
          </a:p>
        </p:txBody>
      </p:sp>
      <p:pic>
        <p:nvPicPr>
          <p:cNvPr id="22" name="Graphic 21" descr="Statistics">
            <a:extLst>
              <a:ext uri="{FF2B5EF4-FFF2-40B4-BE49-F238E27FC236}">
                <a16:creationId xmlns:a16="http://schemas.microsoft.com/office/drawing/2014/main" id="{2BA12EC1-AC8A-497D-ABEE-910443C8357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217770" y="1448957"/>
            <a:ext cx="3952579" cy="3952579"/>
          </a:xfrm>
          <a:prstGeom prst="rect">
            <a:avLst/>
          </a:prstGeom>
        </p:spPr>
      </p:pic>
      <p:sp>
        <p:nvSpPr>
          <p:cNvPr id="3" name="Content Placeholder 2">
            <a:extLst>
              <a:ext uri="{FF2B5EF4-FFF2-40B4-BE49-F238E27FC236}">
                <a16:creationId xmlns:a16="http://schemas.microsoft.com/office/drawing/2014/main" id="{7B2B131E-35E9-41D1-AA7C-AD1128E481E4}"/>
              </a:ext>
            </a:extLst>
          </p:cNvPr>
          <p:cNvSpPr>
            <a:spLocks noGrp="1"/>
          </p:cNvSpPr>
          <p:nvPr>
            <p:ph idx="1"/>
          </p:nvPr>
        </p:nvSpPr>
        <p:spPr>
          <a:xfrm>
            <a:off x="6126849" y="2990818"/>
            <a:ext cx="5426822" cy="2310525"/>
          </a:xfrm>
        </p:spPr>
        <p:txBody>
          <a:bodyPr anchor="t">
            <a:normAutofit/>
          </a:bodyPr>
          <a:lstStyle/>
          <a:p>
            <a:pPr marR="0" indent="0">
              <a:spcBef>
                <a:spcPts val="0"/>
              </a:spcBef>
              <a:spcAft>
                <a:spcPts val="800"/>
              </a:spcAft>
              <a:buNone/>
            </a:pP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R="0" indent="0">
              <a:spcBef>
                <a:spcPts val="0"/>
              </a:spcBef>
              <a:spcAft>
                <a:spcPts val="800"/>
              </a:spcAft>
              <a:buNone/>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Random Forest is one of the most effective machine learning models for predictive analytics. It is a technique that can combine many ideas to create an accurate model that can learn from past data.</a:t>
            </a:r>
          </a:p>
          <a:p>
            <a:pPr marR="0" indent="0">
              <a:spcBef>
                <a:spcPts val="0"/>
              </a:spcBef>
              <a:spcAft>
                <a:spcPts val="800"/>
              </a:spcAft>
              <a:buNone/>
            </a:pPr>
            <a:endParaRPr lang="en-US" sz="1800" dirty="0">
              <a:latin typeface="Times New Roman" panose="02020603050405020304" pitchFamily="18" charset="0"/>
              <a:cs typeface="Times New Roman" panose="02020603050405020304" pitchFamily="18" charset="0"/>
            </a:endParaRPr>
          </a:p>
          <a:p>
            <a:pPr marR="0" indent="0">
              <a:spcBef>
                <a:spcPts val="0"/>
              </a:spcBef>
              <a:spcAft>
                <a:spcPts val="800"/>
              </a:spcAft>
              <a:buNone/>
            </a:pPr>
            <a:endParaRPr lang="en-US" sz="1800" dirty="0"/>
          </a:p>
        </p:txBody>
      </p:sp>
      <p:sp>
        <p:nvSpPr>
          <p:cNvPr id="70"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54149" y="5775082"/>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2"/>
          </a:solidFill>
          <a:ln w="516" cap="flat">
            <a:noFill/>
            <a:prstDash val="solid"/>
            <a:miter/>
          </a:ln>
        </p:spPr>
        <p:txBody>
          <a:bodyPr rtlCol="0" anchor="ctr"/>
          <a:lstStyle/>
          <a:p>
            <a:endParaRPr lang="en-US" dirty="0"/>
          </a:p>
        </p:txBody>
      </p:sp>
      <p:cxnSp>
        <p:nvCxnSpPr>
          <p:cNvPr id="72" name="Straight Connector 71">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0394"/>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1" name="Rectangle 4">
            <a:extLst>
              <a:ext uri="{FF2B5EF4-FFF2-40B4-BE49-F238E27FC236}">
                <a16:creationId xmlns:a16="http://schemas.microsoft.com/office/drawing/2014/main" id="{1D6CF93E-DEFA-41D3-8E69-16BC6D214E18}"/>
              </a:ext>
            </a:extLst>
          </p:cNvPr>
          <p:cNvSpPr>
            <a:spLocks noChangeArrowheads="1"/>
          </p:cNvSpPr>
          <p:nvPr/>
        </p:nvSpPr>
        <p:spPr bwMode="auto">
          <a:xfrm>
            <a:off x="247591" y="6574466"/>
            <a:ext cx="11944409" cy="18466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spcBef>
                <a:spcPct val="0"/>
              </a:spcBef>
              <a:spcAft>
                <a:spcPts val="600"/>
              </a:spcAft>
              <a:buClrTx/>
              <a:buSzTx/>
              <a:buFontTx/>
              <a:buNone/>
              <a:tabLst/>
            </a:pPr>
            <a:r>
              <a:rPr kumimoji="0" lang="en-US" altLang="en-US" sz="1000" b="0" i="0" u="none" strike="noStrike" cap="none" normalizeH="0" baseline="0" dirty="0">
                <a:ln>
                  <a:noFill/>
                </a:ln>
                <a:solidFill>
                  <a:srgbClr val="000000"/>
                </a:solidFill>
                <a:effectLst/>
                <a:latin typeface="Courier New" panose="02070309020205020404" pitchFamily="49" charset="0"/>
              </a:rPr>
              <a:t>MSE: 0.34732590460851087 RMSE: 0.17366295230425544</a:t>
            </a:r>
            <a:r>
              <a:rPr kumimoji="0" lang="en-US" altLang="en-US" sz="800" b="0" i="0" u="none" strike="noStrike" cap="none" normalizeH="0" baseline="0" dirty="0">
                <a:ln>
                  <a:noFill/>
                </a:ln>
                <a:solidFill>
                  <a:schemeClr val="tx1"/>
                </a:solidFill>
                <a:effectLst/>
              </a:rPr>
              <a:t>     Model-score: :89%              Cross</a:t>
            </a:r>
            <a:r>
              <a:rPr kumimoji="0" lang="en-US" altLang="en-US" sz="1200" b="0" i="0" u="none" strike="noStrike" cap="none" normalizeH="0" baseline="0" dirty="0">
                <a:ln>
                  <a:noFill/>
                </a:ln>
                <a:solidFill>
                  <a:schemeClr val="tx1"/>
                </a:solidFill>
                <a:effectLst/>
              </a:rPr>
              <a:t>_</a:t>
            </a:r>
            <a:r>
              <a:rPr kumimoji="0" lang="en-US" altLang="en-US" sz="800" b="0" i="0" u="none" strike="noStrike" cap="none" normalizeH="0" baseline="0" dirty="0">
                <a:ln>
                  <a:noFill/>
                </a:ln>
                <a:solidFill>
                  <a:schemeClr val="tx1"/>
                </a:solidFill>
                <a:effectLst/>
              </a:rPr>
              <a:t>val_score: 74%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3" name="Recorded Sound">
            <a:hlinkClick r:id="" action="ppaction://media"/>
            <a:extLst>
              <a:ext uri="{FF2B5EF4-FFF2-40B4-BE49-F238E27FC236}">
                <a16:creationId xmlns:a16="http://schemas.microsoft.com/office/drawing/2014/main" id="{B69F1B4A-25EF-4A81-A23B-D74018B831D8}"/>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5454149" y="-487363"/>
            <a:ext cx="487363" cy="487363"/>
          </a:xfrm>
          <a:prstGeom prst="rect">
            <a:avLst/>
          </a:prstGeom>
        </p:spPr>
      </p:pic>
    </p:spTree>
    <p:extLst>
      <p:ext uri="{BB962C8B-B14F-4D97-AF65-F5344CB8AC3E}">
        <p14:creationId xmlns:p14="http://schemas.microsoft.com/office/powerpoint/2010/main" val="1517892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7348"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3"/>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221B87-C36D-4B2E-B821-350E0CD17B6F}"/>
              </a:ext>
            </a:extLst>
          </p:cNvPr>
          <p:cNvSpPr>
            <a:spLocks noGrp="1"/>
          </p:cNvSpPr>
          <p:nvPr>
            <p:ph type="title"/>
          </p:nvPr>
        </p:nvSpPr>
        <p:spPr>
          <a:xfrm>
            <a:off x="0" y="93307"/>
            <a:ext cx="12129795" cy="1077118"/>
          </a:xfrm>
        </p:spPr>
        <p:txBody>
          <a:bodyPr>
            <a:normAutofit fontScale="90000"/>
          </a:bodyPr>
          <a:lstStyle/>
          <a:p>
            <a:br>
              <a:rPr lang="en-US" sz="2400" b="1" i="0" dirty="0">
                <a:solidFill>
                  <a:srgbClr val="000000"/>
                </a:solidFill>
                <a:effectLst/>
                <a:latin typeface="Helvetica Neue"/>
              </a:rPr>
            </a:br>
            <a:br>
              <a:rPr lang="en-US" sz="2400" b="1" i="0" dirty="0">
                <a:solidFill>
                  <a:srgbClr val="000000"/>
                </a:solidFill>
                <a:effectLst/>
                <a:latin typeface="Helvetica Neue"/>
              </a:rPr>
            </a:br>
            <a:r>
              <a:rPr lang="en-US" sz="3100" b="1" i="0" dirty="0">
                <a:solidFill>
                  <a:srgbClr val="000000"/>
                </a:solidFill>
                <a:effectLst/>
                <a:latin typeface="Times New Roman" panose="02020603050405020304" pitchFamily="18" charset="0"/>
                <a:cs typeface="Times New Roman" panose="02020603050405020304" pitchFamily="18" charset="0"/>
              </a:rPr>
              <a:t>To visualize the original and predicted data (happyness_2019) in a plot</a:t>
            </a:r>
            <a:br>
              <a:rPr lang="en-US" sz="3100" b="1" i="0" dirty="0">
                <a:solidFill>
                  <a:srgbClr val="000000"/>
                </a:solidFill>
                <a:effectLst/>
                <a:latin typeface="Times New Roman" panose="02020603050405020304" pitchFamily="18" charset="0"/>
                <a:cs typeface="Times New Roman" panose="02020603050405020304" pitchFamily="18" charset="0"/>
              </a:rPr>
            </a:br>
            <a:endParaRPr lang="en-US" sz="3100" dirty="0">
              <a:latin typeface="Times New Roman" panose="02020603050405020304" pitchFamily="18" charset="0"/>
              <a:cs typeface="Times New Roman" panose="02020603050405020304" pitchFamily="18" charset="0"/>
            </a:endParaRPr>
          </a:p>
        </p:txBody>
      </p:sp>
      <p:pic>
        <p:nvPicPr>
          <p:cNvPr id="1026" name="Picture 2">
            <a:extLst>
              <a:ext uri="{FF2B5EF4-FFF2-40B4-BE49-F238E27FC236}">
                <a16:creationId xmlns:a16="http://schemas.microsoft.com/office/drawing/2014/main" id="{CD314870-04C7-4ACB-95AC-69D47BBA0929}"/>
              </a:ext>
            </a:extLst>
          </p:cNvPr>
          <p:cNvPicPr>
            <a:picLocks noGrp="1" noChangeAspect="1" noChangeArrowheads="1"/>
          </p:cNvPicPr>
          <p:nvPr>
            <p:ph idx="1"/>
          </p:nvPr>
        </p:nvPicPr>
        <p:blipFill>
          <a:blip r:embed="rId5">
            <a:extLst>
              <a:ext uri="{28A0092B-C50C-407E-A947-70E740481C1C}">
                <a14:useLocalDpi xmlns:a14="http://schemas.microsoft.com/office/drawing/2010/main" val="0"/>
              </a:ext>
            </a:extLst>
          </a:blip>
          <a:srcRect/>
          <a:stretch>
            <a:fillRect/>
          </a:stretch>
        </p:blipFill>
        <p:spPr bwMode="auto">
          <a:xfrm>
            <a:off x="766664" y="1315844"/>
            <a:ext cx="11363131" cy="5448849"/>
          </a:xfrm>
          <a:prstGeom prst="rect">
            <a:avLst/>
          </a:prstGeom>
          <a:noFill/>
          <a:extLst>
            <a:ext uri="{909E8E84-426E-40DD-AFC4-6F175D3DCCD1}">
              <a14:hiddenFill xmlns:a14="http://schemas.microsoft.com/office/drawing/2010/main">
                <a:solidFill>
                  <a:srgbClr val="FFFFFF"/>
                </a:solidFill>
              </a14:hiddenFill>
            </a:ext>
          </a:extLst>
        </p:spPr>
      </p:pic>
      <p:pic>
        <p:nvPicPr>
          <p:cNvPr id="4" name="Recorded Sound">
            <a:hlinkClick r:id="" action="ppaction://media"/>
            <a:extLst>
              <a:ext uri="{FF2B5EF4-FFF2-40B4-BE49-F238E27FC236}">
                <a16:creationId xmlns:a16="http://schemas.microsoft.com/office/drawing/2014/main" id="{5DE6FEA7-44A8-4FCD-BA20-3AE89ED6E31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flipV="1">
            <a:off x="5843665" y="-1425619"/>
            <a:ext cx="504669" cy="613984"/>
          </a:xfrm>
          <a:prstGeom prst="rect">
            <a:avLst/>
          </a:prstGeom>
        </p:spPr>
      </p:pic>
    </p:spTree>
    <p:extLst>
      <p:ext uri="{BB962C8B-B14F-4D97-AF65-F5344CB8AC3E}">
        <p14:creationId xmlns:p14="http://schemas.microsoft.com/office/powerpoint/2010/main" val="50501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592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theme/theme1.xml><?xml version="1.0" encoding="utf-8"?>
<a:theme xmlns:a="http://schemas.openxmlformats.org/drawingml/2006/main" name="GradientVTI">
  <a:themeElements>
    <a:clrScheme name="Office">
      <a:dk1>
        <a:srgbClr val="000000"/>
      </a:dk1>
      <a:lt1>
        <a:srgbClr val="FFFFFF"/>
      </a:lt1>
      <a:dk2>
        <a:srgbClr val="281B10"/>
      </a:dk2>
      <a:lt2>
        <a:srgbClr val="FFF9F5"/>
      </a:lt2>
      <a:accent1>
        <a:srgbClr val="EE7661"/>
      </a:accent1>
      <a:accent2>
        <a:srgbClr val="4E91F0"/>
      </a:accent2>
      <a:accent3>
        <a:srgbClr val="5B5260"/>
      </a:accent3>
      <a:accent4>
        <a:srgbClr val="2CC3B4"/>
      </a:accent4>
      <a:accent5>
        <a:srgbClr val="C097F8"/>
      </a:accent5>
      <a:accent6>
        <a:srgbClr val="FF9514"/>
      </a:accent6>
      <a:hlink>
        <a:srgbClr val="E50CBC"/>
      </a:hlink>
      <a:folHlink>
        <a:srgbClr val="6257FF"/>
      </a:folHlink>
    </a:clrScheme>
    <a:fontScheme name="Univers">
      <a:majorFont>
        <a:latin typeface="Univers"/>
        <a:ea typeface=""/>
        <a:cs typeface=""/>
      </a:majorFont>
      <a:minorFont>
        <a:latin typeface="Univer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radientVTI" id="{605F9078-86F9-4258-A3E1-F8EFF02AE8CC}" vid="{4848699B-BB01-41E3-9EC4-3D97DFE5292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193</TotalTime>
  <Words>1152</Words>
  <Application>Microsoft Office PowerPoint</Application>
  <PresentationFormat>Widescreen</PresentationFormat>
  <Paragraphs>89</Paragraphs>
  <Slides>13</Slides>
  <Notes>10</Notes>
  <HiddenSlides>0</HiddenSlides>
  <MMClips>11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vt:i4>
      </vt:variant>
    </vt:vector>
  </HeadingPairs>
  <TitlesOfParts>
    <vt:vector size="20" baseType="lpstr">
      <vt:lpstr>Arial</vt:lpstr>
      <vt:lpstr>Calibri</vt:lpstr>
      <vt:lpstr>Courier New</vt:lpstr>
      <vt:lpstr>Helvetica Neue</vt:lpstr>
      <vt:lpstr>Times New Roman</vt:lpstr>
      <vt:lpstr>Univers</vt:lpstr>
      <vt:lpstr>GradientVTI</vt:lpstr>
      <vt:lpstr>           Project 2  The World Happiness 2019 </vt:lpstr>
      <vt:lpstr>Data Sources: World Happiness Report 2019 </vt:lpstr>
      <vt:lpstr>Cleaning Dataset </vt:lpstr>
      <vt:lpstr>Glimpse dataset-2019 by using R Programing</vt:lpstr>
      <vt:lpstr> Visualization </vt:lpstr>
      <vt:lpstr>Heatmap</vt:lpstr>
      <vt:lpstr>Correlation plot between numerical variables</vt:lpstr>
      <vt:lpstr>Random Forest </vt:lpstr>
      <vt:lpstr>  To visualize the original and predicted data (happyness_2019) in a plot </vt:lpstr>
      <vt:lpstr>Coefficients</vt:lpstr>
      <vt:lpstr>Conclusion </vt:lpstr>
      <vt:lpstr>Questions &amp; Answers </vt:lpstr>
      <vt:lpstr>   References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Project 2  The World Happiness 2019 </dc:title>
  <dc:creator>Soukhna Wade</dc:creator>
  <cp:lastModifiedBy>Soukhna Wade</cp:lastModifiedBy>
  <cp:revision>17</cp:revision>
  <dcterms:created xsi:type="dcterms:W3CDTF">2020-10-25T23:23:37Z</dcterms:created>
  <dcterms:modified xsi:type="dcterms:W3CDTF">2020-10-26T02:42:26Z</dcterms:modified>
</cp:coreProperties>
</file>